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 id="2147483667" r:id="rId20"/>
    <p:sldMasterId id="2147483668" r:id="rId21"/>
    <p:sldMasterId id="2147483669" r:id="rId22"/>
    <p:sldMasterId id="2147483670" r:id="rId23"/>
    <p:sldMasterId id="2147483671" r:id="rId24"/>
    <p:sldMasterId id="2147483672" r:id="rId25"/>
  </p:sldMasterIdLst>
  <p:notesMasterIdLst>
    <p:notesMasterId r:id="rId58"/>
  </p:notesMasterIdLst>
  <p:sldIdLst>
    <p:sldId id="256" r:id="rId26"/>
    <p:sldId id="305" r:id="rId27"/>
    <p:sldId id="326" r:id="rId28"/>
    <p:sldId id="294" r:id="rId29"/>
    <p:sldId id="327" r:id="rId30"/>
    <p:sldId id="295" r:id="rId31"/>
    <p:sldId id="306" r:id="rId32"/>
    <p:sldId id="307" r:id="rId33"/>
    <p:sldId id="309" r:id="rId34"/>
    <p:sldId id="308" r:id="rId35"/>
    <p:sldId id="310" r:id="rId36"/>
    <p:sldId id="257" r:id="rId37"/>
    <p:sldId id="258" r:id="rId38"/>
    <p:sldId id="259" r:id="rId39"/>
    <p:sldId id="260" r:id="rId40"/>
    <p:sldId id="263" r:id="rId41"/>
    <p:sldId id="311" r:id="rId42"/>
    <p:sldId id="312" r:id="rId43"/>
    <p:sldId id="313" r:id="rId44"/>
    <p:sldId id="314" r:id="rId45"/>
    <p:sldId id="315" r:id="rId46"/>
    <p:sldId id="316" r:id="rId47"/>
    <p:sldId id="317" r:id="rId48"/>
    <p:sldId id="328" r:id="rId49"/>
    <p:sldId id="318" r:id="rId50"/>
    <p:sldId id="319" r:id="rId51"/>
    <p:sldId id="320" r:id="rId52"/>
    <p:sldId id="329" r:id="rId53"/>
    <p:sldId id="321" r:id="rId54"/>
    <p:sldId id="325" r:id="rId55"/>
    <p:sldId id="323" r:id="rId56"/>
    <p:sldId id="324" r:id="rId57"/>
  </p:sldIdLst>
  <p:sldSz cx="9144000" cy="6858000" type="screen4x3"/>
  <p:notesSz cx="6858000" cy="9144000"/>
  <p:defaultTextStyle>
    <a:defPPr>
      <a:defRPr lang="en-US"/>
    </a:defPPr>
    <a:lvl1pPr algn="l" rtl="0" fontAlgn="base">
      <a:spcBef>
        <a:spcPct val="0"/>
      </a:spcBef>
      <a:spcAft>
        <a:spcPct val="0"/>
      </a:spcAft>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1pPr>
    <a:lvl2pPr marL="457200" algn="l" rtl="0" fontAlgn="base">
      <a:spcBef>
        <a:spcPct val="0"/>
      </a:spcBef>
      <a:spcAft>
        <a:spcPct val="0"/>
      </a:spcAft>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2pPr>
    <a:lvl3pPr marL="914400" algn="l" rtl="0" fontAlgn="base">
      <a:spcBef>
        <a:spcPct val="0"/>
      </a:spcBef>
      <a:spcAft>
        <a:spcPct val="0"/>
      </a:spcAft>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3pPr>
    <a:lvl4pPr marL="1371600" algn="l" rtl="0" fontAlgn="base">
      <a:spcBef>
        <a:spcPct val="0"/>
      </a:spcBef>
      <a:spcAft>
        <a:spcPct val="0"/>
      </a:spcAft>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4pPr>
    <a:lvl5pPr marL="1828800" algn="l" rtl="0" fontAlgn="base">
      <a:spcBef>
        <a:spcPct val="0"/>
      </a:spcBef>
      <a:spcAft>
        <a:spcPct val="0"/>
      </a:spcAft>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5pPr>
    <a:lvl6pPr marL="2286000" algn="l" defTabSz="457200" rtl="0" eaLnBrk="1" latinLnBrk="0" hangingPunct="1">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6pPr>
    <a:lvl7pPr marL="2743200" algn="l" defTabSz="457200" rtl="0" eaLnBrk="1" latinLnBrk="0" hangingPunct="1">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7pPr>
    <a:lvl8pPr marL="3200400" algn="l" defTabSz="457200" rtl="0" eaLnBrk="1" latinLnBrk="0" hangingPunct="1">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8pPr>
    <a:lvl9pPr marL="3657600" algn="l" defTabSz="457200" rtl="0" eaLnBrk="1" latinLnBrk="0" hangingPunct="1">
      <a:defRPr sz="2400" kern="1200">
        <a:solidFill>
          <a:srgbClr val="000000"/>
        </a:solidFill>
        <a:latin typeface="Times New Roman" pitchFamily="-107" charset="0"/>
        <a:ea typeface="ヒラギノ明朝 ProN W3" pitchFamily="-107" charset="-128"/>
        <a:cs typeface="ヒラギノ明朝 ProN W3" pitchFamily="-107" charset="-128"/>
        <a:sym typeface="Times New Roman" pitchFamily="-107"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790"/>
  </p:normalViewPr>
  <p:slideViewPr>
    <p:cSldViewPr>
      <p:cViewPr>
        <p:scale>
          <a:sx n="160" d="100"/>
          <a:sy n="160" d="100"/>
        </p:scale>
        <p:origin x="-712" y="-23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5D6E5-21C3-D346-B655-F1616B938D74}" type="datetimeFigureOut">
              <a:rPr lang="en-US" smtClean="0"/>
              <a:t>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E0AB9-7F6E-B442-BC8E-2C4B4D651F09}" type="slidenum">
              <a:rPr lang="en-US" smtClean="0"/>
              <a:t>‹#›</a:t>
            </a:fld>
            <a:endParaRPr lang="en-US"/>
          </a:p>
        </p:txBody>
      </p:sp>
    </p:spTree>
    <p:extLst>
      <p:ext uri="{BB962C8B-B14F-4D97-AF65-F5344CB8AC3E}">
        <p14:creationId xmlns:p14="http://schemas.microsoft.com/office/powerpoint/2010/main" val="176287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etric_space" TargetMode="External"/><Relationship Id="rId4" Type="http://schemas.openxmlformats.org/officeDocument/2006/relationships/hyperlink" Target="https://en.wikipedia.org/wiki/Contraction_mapping" TargetMode="External"/><Relationship Id="rId5" Type="http://schemas.openxmlformats.org/officeDocument/2006/relationships/hyperlink" Target="https://en.wikipedia.org/wiki/Complete_metric_space" TargetMode="External"/><Relationship Id="rId6" Type="http://schemas.openxmlformats.org/officeDocument/2006/relationships/hyperlink" Target="https://en.wikipedia.org/wiki/Fixed_point_(mathematics)" TargetMode="External"/><Relationship Id="rId7" Type="http://schemas.openxmlformats.org/officeDocument/2006/relationships/hyperlink" Target="https://en.wikipedia.org/wiki/Metric_space" TargetMode="External"/><Relationship Id="rId8" Type="http://schemas.openxmlformats.org/officeDocument/2006/relationships/hyperlink" Target="https://en.wikipedia.org/wiki/Contraction_mapping" TargetMode="External"/><Relationship Id="rId9" Type="http://schemas.openxmlformats.org/officeDocument/2006/relationships/hyperlink" Target="https://en.wikipedia.org/wiki/Complete_metric_space" TargetMode="External"/><Relationship Id="rId10" Type="http://schemas.openxmlformats.org/officeDocument/2006/relationships/hyperlink" Target="https://en.wikipedia.org/wiki/Fixed_point_(mathematic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Demand of task </a:t>
                </a:r>
                <a:r>
                  <a:rPr lang="en-US" dirty="0" err="1" smtClean="0"/>
                  <a:t>i</a:t>
                </a:r>
                <a:r>
                  <a:rPr lang="en-US" baseline="0" dirty="0" smtClean="0"/>
                  <a:t> in interval [0, L] is </a:t>
                </a:r>
                <a14:m>
                  <m:oMath xmlns:m="http://schemas.openxmlformats.org/officeDocument/2006/math">
                    <m:d>
                      <m:dPr>
                        <m:begChr m:val="⌊"/>
                        <m:endChr m:val="⌋"/>
                        <m:ctrlPr>
                          <a:rPr lang="en-US" b="0" i="1" baseline="0" smtClean="0">
                            <a:latin typeface="Cambria Math" charset="0"/>
                          </a:rPr>
                        </m:ctrlPr>
                      </m:dPr>
                      <m:e>
                        <m:f>
                          <m:fPr>
                            <m:ctrlPr>
                              <a:rPr lang="en-US" b="0" i="1" baseline="0" smtClean="0">
                                <a:latin typeface="Cambria Math" charset="0"/>
                              </a:rPr>
                            </m:ctrlPr>
                          </m:fPr>
                          <m:num>
                            <m:r>
                              <a:rPr lang="en-US" b="0" i="1" baseline="0" smtClean="0">
                                <a:latin typeface="Cambria Math" charset="0"/>
                              </a:rPr>
                              <m:t>𝐿</m:t>
                            </m:r>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num>
                          <m:den>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den>
                        </m:f>
                      </m:e>
                    </m:d>
                  </m:oMath>
                </a14:m>
                <a:r>
                  <a:rPr lang="en-US" dirty="0" smtClean="0"/>
                  <a:t>. Why ?</a:t>
                </a:r>
              </a:p>
              <a:p>
                <a:r>
                  <a:rPr lang="en-US" dirty="0" smtClean="0"/>
                  <a:t>Well, we want to count the number of jobs that arrived</a:t>
                </a:r>
                <a:r>
                  <a:rPr lang="en-US" baseline="0" dirty="0" smtClean="0"/>
                  <a:t> in [0,L] and whose absolute deadlines is &lt;= L</a:t>
                </a:r>
              </a:p>
              <a:p>
                <a:r>
                  <a:rPr lang="en-US" baseline="0" dirty="0" smtClean="0"/>
                  <a:t>Demand in only contributions from jobs that finished before L (remember requests become demands (need to be complete for feasibility) at deadline boundaries)</a:t>
                </a:r>
              </a:p>
              <a:p>
                <a:r>
                  <a:rPr lang="en-US" baseline="0" dirty="0" smtClean="0"/>
                  <a:t>This quantity is </a:t>
                </a:r>
              </a:p>
              <a:p>
                <a:r>
                  <a:rPr lang="en-US" b="0" baseline="0" dirty="0" smtClean="0"/>
                  <a:t>	</a:t>
                </a:r>
                <a14:m>
                  <m:oMath xmlns:m="http://schemas.openxmlformats.org/officeDocument/2006/math">
                    <m:r>
                      <m:rPr>
                        <m:sty m:val="p"/>
                      </m:rPr>
                      <a:rPr lang="en-US" b="0" i="1" baseline="0" smtClean="0">
                        <a:latin typeface="Cambria Math" charset="0"/>
                      </a:rPr>
                      <m:t>max</m:t>
                    </m:r>
                    <m:d>
                      <m:dPr>
                        <m:begChr m:val="{"/>
                        <m:endChr m:val="}"/>
                        <m:ctrlPr>
                          <a:rPr lang="en-US" b="0" i="1" baseline="0" smtClean="0">
                            <a:latin typeface="Cambria Math" charset="0"/>
                          </a:rPr>
                        </m:ctrlPr>
                      </m:dPr>
                      <m:e>
                        <m:r>
                          <a:rPr lang="en-US" b="0" i="1" baseline="0" smtClean="0">
                            <a:latin typeface="Cambria Math" charset="0"/>
                          </a:rPr>
                          <m:t>𝑘</m:t>
                        </m:r>
                        <m:r>
                          <a:rPr lang="en-US" b="0" i="1" baseline="0" smtClean="0">
                            <a:latin typeface="Cambria Math" charset="0"/>
                          </a:rPr>
                          <m:t>≥0:</m:t>
                        </m:r>
                        <m:sSub>
                          <m:sSubPr>
                            <m:ctrlPr>
                              <a:rPr lang="en-US" b="0" i="1" baseline="0" smtClean="0">
                                <a:latin typeface="Cambria Math" charset="0"/>
                              </a:rPr>
                            </m:ctrlPr>
                          </m:sSubPr>
                          <m:e>
                            <m:r>
                              <a:rPr lang="en-US" b="0" i="1" baseline="0" smtClean="0">
                                <a:latin typeface="Cambria Math" charset="0"/>
                              </a:rPr>
                              <m:t>𝑑</m:t>
                            </m:r>
                          </m:e>
                          <m:sub>
                            <m:r>
                              <a:rPr lang="en-US" b="0" i="1" baseline="0" smtClean="0">
                                <a:latin typeface="Cambria Math" charset="0"/>
                              </a:rPr>
                              <m:t>𝑖</m:t>
                            </m:r>
                            <m:r>
                              <a:rPr lang="en-US" b="0" i="1" baseline="0" smtClean="0">
                                <a:latin typeface="Cambria Math" charset="0"/>
                              </a:rPr>
                              <m:t>,</m:t>
                            </m:r>
                            <m:r>
                              <a:rPr lang="en-US" b="0" i="1" baseline="0" smtClean="0">
                                <a:latin typeface="Cambria Math" charset="0"/>
                              </a:rPr>
                              <m:t>𝑘</m:t>
                            </m:r>
                          </m:sub>
                        </m:sSub>
                        <m:r>
                          <a:rPr lang="en-US" b="0" i="1" baseline="0" smtClean="0">
                            <a:latin typeface="Cambria Math" charset="0"/>
                          </a:rPr>
                          <m:t>≤</m:t>
                        </m:r>
                        <m:r>
                          <a:rPr lang="en-US" b="0" i="1" baseline="0" smtClean="0">
                            <a:latin typeface="Cambria Math" charset="0"/>
                          </a:rPr>
                          <m:t>𝐿</m:t>
                        </m:r>
                      </m:e>
                    </m:d>
                    <m:r>
                      <a:rPr lang="en-US" b="0" i="1" baseline="0" smtClean="0">
                        <a:latin typeface="Cambria Math" charset="0"/>
                      </a:rPr>
                      <m:t>=</m:t>
                    </m:r>
                    <m:r>
                      <m:rPr>
                        <m:sty m:val="p"/>
                      </m:rPr>
                      <a:rPr lang="en-US" b="0" i="1" baseline="0" smtClean="0">
                        <a:latin typeface="Cambria Math" charset="0"/>
                      </a:rPr>
                      <m:t>max</m:t>
                    </m:r>
                    <m:d>
                      <m:dPr>
                        <m:begChr m:val="{"/>
                        <m:endChr m:val="}"/>
                        <m:ctrlPr>
                          <a:rPr lang="en-US" b="0" i="1" baseline="0" smtClean="0">
                            <a:latin typeface="Cambria Math" charset="0"/>
                          </a:rPr>
                        </m:ctrlPr>
                      </m:dPr>
                      <m:e>
                        <m:r>
                          <a:rPr lang="en-US" b="0" i="1" baseline="0" smtClean="0">
                            <a:latin typeface="Cambria Math" charset="0"/>
                          </a:rPr>
                          <m:t>𝑘</m:t>
                        </m:r>
                        <m:r>
                          <a:rPr lang="en-US" b="0" i="1" baseline="0" smtClean="0">
                            <a:latin typeface="Cambria Math" charset="0"/>
                          </a:rPr>
                          <m:t>≥0:</m:t>
                        </m:r>
                        <m:sSub>
                          <m:sSubPr>
                            <m:ctrlPr>
                              <a:rPr lang="en-US" b="0" i="1" baseline="0" smtClean="0">
                                <a:latin typeface="Cambria Math" charset="0"/>
                              </a:rPr>
                            </m:ctrlPr>
                          </m:sSubPr>
                          <m:e>
                            <m:r>
                              <a:rPr lang="en-US" b="0" i="1" baseline="0" smtClean="0">
                                <a:latin typeface="Cambria Math" charset="0"/>
                              </a:rPr>
                              <m:t>𝑟</m:t>
                            </m:r>
                          </m:e>
                          <m:sub>
                            <m:r>
                              <a:rPr lang="en-US" b="0" i="1" baseline="0" smtClean="0">
                                <a:latin typeface="Cambria Math" charset="0"/>
                              </a:rPr>
                              <m:t>𝑖</m:t>
                            </m:r>
                            <m:r>
                              <a:rPr lang="en-US" b="0" i="1" baseline="0" smtClean="0">
                                <a:latin typeface="Cambria Math" charset="0"/>
                              </a:rPr>
                              <m:t>,</m:t>
                            </m:r>
                            <m:r>
                              <a:rPr lang="en-US" b="0" i="1" baseline="0" smtClean="0">
                                <a:latin typeface="Cambria Math" charset="0"/>
                              </a:rPr>
                              <m:t>𝑘</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r>
                          <a:rPr lang="en-US" b="0" i="1" baseline="0" smtClean="0">
                            <a:latin typeface="Cambria Math" charset="0"/>
                          </a:rPr>
                          <m:t>≤</m:t>
                        </m:r>
                        <m:r>
                          <a:rPr lang="en-US" b="0" i="1" baseline="0" smtClean="0">
                            <a:latin typeface="Cambria Math" charset="0"/>
                          </a:rPr>
                          <m:t>𝐿</m:t>
                        </m:r>
                      </m:e>
                    </m:d>
                    <m:r>
                      <a:rPr lang="en-US" b="0" i="1" baseline="0" smtClean="0">
                        <a:latin typeface="Cambria Math" charset="0"/>
                      </a:rPr>
                      <m:t>=</m:t>
                    </m:r>
                    <m:r>
                      <m:rPr>
                        <m:sty m:val="p"/>
                      </m:rPr>
                      <a:rPr lang="en-US" b="0" i="1" baseline="0" smtClean="0">
                        <a:latin typeface="Cambria Math" charset="0"/>
                      </a:rPr>
                      <m:t>max</m:t>
                    </m:r>
                    <m:d>
                      <m:dPr>
                        <m:begChr m:val="{"/>
                        <m:endChr m:val="}"/>
                        <m:ctrlPr>
                          <a:rPr lang="en-US" b="0" i="1" baseline="0" smtClean="0">
                            <a:latin typeface="Cambria Math" charset="0"/>
                          </a:rPr>
                        </m:ctrlPr>
                      </m:dPr>
                      <m:e>
                        <m:r>
                          <a:rPr lang="en-US" b="0" i="1" baseline="0" smtClean="0">
                            <a:latin typeface="Cambria Math" charset="0"/>
                          </a:rPr>
                          <m:t>𝑘</m:t>
                        </m:r>
                        <m:r>
                          <a:rPr lang="en-US" b="0" i="1" baseline="0" smtClean="0">
                            <a:latin typeface="Cambria Math" charset="0"/>
                          </a:rPr>
                          <m:t>≥0: </m:t>
                        </m:r>
                        <m:d>
                          <m:dPr>
                            <m:ctrlPr>
                              <a:rPr lang="en-US" b="0" i="1" baseline="0" smtClean="0">
                                <a:latin typeface="Cambria Math" charset="0"/>
                              </a:rPr>
                            </m:ctrlPr>
                          </m:dPr>
                          <m:e>
                            <m:r>
                              <a:rPr lang="en-US" b="0" i="1" baseline="0" smtClean="0">
                                <a:latin typeface="Cambria Math" charset="0"/>
                                <a:sym typeface="Wingdings"/>
                              </a:rPr>
                              <m:t>𝑘</m:t>
                            </m:r>
                            <m:r>
                              <a:rPr lang="en-US" b="0" i="1" baseline="0" smtClean="0">
                                <a:latin typeface="Cambria Math" charset="0"/>
                                <a:sym typeface="Wingdings"/>
                              </a:rPr>
                              <m:t>−1</m:t>
                            </m:r>
                          </m:e>
                        </m:d>
                        <m:sSub>
                          <m:sSubPr>
                            <m:ctrlPr>
                              <a:rPr lang="en-US" b="0" i="1" baseline="0" smtClean="0">
                                <a:latin typeface="Cambria Math" charset="0"/>
                                <a:sym typeface="Wingdings"/>
                              </a:rPr>
                            </m:ctrlPr>
                          </m:sSubPr>
                          <m:e>
                            <m:r>
                              <a:rPr lang="en-US" b="0" i="1" baseline="0" smtClean="0">
                                <a:latin typeface="Cambria Math" charset="0"/>
                                <a:sym typeface="Wingdings"/>
                              </a:rPr>
                              <m:t>𝑃</m:t>
                            </m:r>
                          </m:e>
                          <m:sub>
                            <m:r>
                              <a:rPr lang="en-US" b="0" i="1" baseline="0" smtClean="0">
                                <a:latin typeface="Cambria Math" charset="0"/>
                                <a:sym typeface="Wingdings"/>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r>
                          <a:rPr lang="en-US" b="0" i="1" baseline="0" smtClean="0">
                            <a:latin typeface="Cambria Math" charset="0"/>
                          </a:rPr>
                          <m:t>≤</m:t>
                        </m:r>
                        <m:r>
                          <a:rPr lang="en-US" b="0" i="1" baseline="0" smtClean="0">
                            <a:latin typeface="Cambria Math" charset="0"/>
                          </a:rPr>
                          <m:t>𝐿</m:t>
                        </m:r>
                      </m:e>
                    </m:d>
                    <m:r>
                      <a:rPr lang="en-US" b="0" i="1" baseline="0" smtClean="0">
                        <a:latin typeface="Cambria Math" charset="0"/>
                      </a:rPr>
                      <m:t>=</m:t>
                    </m:r>
                    <m:r>
                      <m:rPr>
                        <m:sty m:val="p"/>
                      </m:rPr>
                      <a:rPr lang="en-US" b="0" i="1" baseline="0" smtClean="0">
                        <a:latin typeface="Cambria Math" charset="0"/>
                      </a:rPr>
                      <m:t>max</m:t>
                    </m:r>
                    <m:d>
                      <m:dPr>
                        <m:begChr m:val="{"/>
                        <m:endChr m:val="}"/>
                        <m:ctrlPr>
                          <a:rPr lang="en-US" b="0" i="1" baseline="0" smtClean="0">
                            <a:latin typeface="Cambria Math" charset="0"/>
                          </a:rPr>
                        </m:ctrlPr>
                      </m:dPr>
                      <m:e>
                        <m:r>
                          <a:rPr lang="en-US" b="0" i="1" baseline="0" smtClean="0">
                            <a:latin typeface="Cambria Math" charset="0"/>
                          </a:rPr>
                          <m:t>𝑘</m:t>
                        </m:r>
                        <m:r>
                          <a:rPr lang="en-US" b="0" i="1" baseline="0" smtClean="0">
                            <a:latin typeface="Cambria Math" charset="0"/>
                          </a:rPr>
                          <m:t>≥0:</m:t>
                        </m:r>
                        <m:r>
                          <a:rPr lang="en-US" b="0" i="1" baseline="0" smtClean="0">
                            <a:latin typeface="Cambria Math" charset="0"/>
                          </a:rPr>
                          <m:t>𝑘</m:t>
                        </m:r>
                        <m:r>
                          <a:rPr lang="en-US" b="0" i="1" baseline="0" smtClean="0">
                            <a:latin typeface="Cambria Math" charset="0"/>
                          </a:rPr>
                          <m:t>≤</m:t>
                        </m:r>
                        <m:f>
                          <m:fPr>
                            <m:ctrlPr>
                              <a:rPr lang="en-US" b="0" i="1" baseline="0" smtClean="0">
                                <a:latin typeface="Cambria Math" charset="0"/>
                              </a:rPr>
                            </m:ctrlPr>
                          </m:fPr>
                          <m:num>
                            <m:r>
                              <a:rPr lang="en-US" b="0" i="1" baseline="0" smtClean="0">
                                <a:latin typeface="Cambria Math" charset="0"/>
                              </a:rPr>
                              <m:t>𝐿</m:t>
                            </m:r>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num>
                          <m:den>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den>
                        </m:f>
                      </m:e>
                    </m:d>
                    <m:r>
                      <a:rPr lang="en-US" b="0" i="1" baseline="0" smtClean="0">
                        <a:latin typeface="Cambria Math" charset="0"/>
                      </a:rPr>
                      <m:t>=:</m:t>
                    </m:r>
                    <m:d>
                      <m:dPr>
                        <m:begChr m:val="⌊"/>
                        <m:endChr m:val="⌋"/>
                        <m:ctrlPr>
                          <a:rPr lang="en-US" b="0" i="1" baseline="0" smtClean="0">
                            <a:latin typeface="Cambria Math" charset="0"/>
                          </a:rPr>
                        </m:ctrlPr>
                      </m:dPr>
                      <m:e>
                        <m:f>
                          <m:fPr>
                            <m:ctrlPr>
                              <a:rPr lang="en-US" b="0" i="1" baseline="0" smtClean="0">
                                <a:latin typeface="Cambria Math" charset="0"/>
                              </a:rPr>
                            </m:ctrlPr>
                          </m:fPr>
                          <m:num>
                            <m:r>
                              <a:rPr lang="en-US" b="0" i="1" baseline="0" smtClean="0">
                                <a:latin typeface="Cambria Math" charset="0"/>
                              </a:rPr>
                              <m:t>𝐿</m:t>
                            </m:r>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num>
                          <m:den>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den>
                        </m:f>
                      </m:e>
                    </m:d>
                  </m:oMath>
                </a14:m>
                <a:endParaRPr lang="en-US" dirty="0"/>
              </a:p>
            </p:txBody>
          </p:sp>
        </mc:Choice>
        <mc:Fallback xmlns="">
          <p:sp>
            <p:nvSpPr>
              <p:cNvPr id="3" name="Notes Placeholder 2"/>
              <p:cNvSpPr>
                <a:spLocks noGrp="1"/>
              </p:cNvSpPr>
              <p:nvPr>
                <p:ph type="body" idx="1"/>
              </p:nvPr>
            </p:nvSpPr>
            <p:spPr/>
            <p:txBody>
              <a:bodyPr/>
              <a:lstStyle/>
              <a:p>
                <a:r>
                  <a:rPr lang="en-US" dirty="0" smtClean="0"/>
                  <a:t>Demand of task </a:t>
                </a:r>
                <a:r>
                  <a:rPr lang="en-US" dirty="0" err="1" smtClean="0"/>
                  <a:t>i</a:t>
                </a:r>
                <a:r>
                  <a:rPr lang="en-US" baseline="0" dirty="0" smtClean="0"/>
                  <a:t> in interval [0, L] is </a:t>
                </a:r>
                <a:r>
                  <a:rPr lang="en-US" b="0" i="0" baseline="0" smtClean="0">
                    <a:latin typeface="Cambria Math" charset="0"/>
                  </a:rPr>
                  <a:t>⌊(𝐿+𝑃_𝑖−𝐷_𝑖)/𝑃_𝑖 ⌋</a:t>
                </a:r>
                <a:r>
                  <a:rPr lang="en-US" dirty="0" smtClean="0"/>
                  <a:t>. Why ?</a:t>
                </a:r>
              </a:p>
              <a:p>
                <a:r>
                  <a:rPr lang="en-US" dirty="0" smtClean="0"/>
                  <a:t>Well, we want to count the number of jobs that arrived</a:t>
                </a:r>
                <a:r>
                  <a:rPr lang="en-US" baseline="0" dirty="0" smtClean="0"/>
                  <a:t> in [0,L] and whose absolute deadlines is &lt;= L</a:t>
                </a:r>
              </a:p>
              <a:p>
                <a:r>
                  <a:rPr lang="en-US" baseline="0" dirty="0" smtClean="0"/>
                  <a:t>Demand in only contributions from jobs that finished before L (remember requests become demands (need to be complete for feasibility) at deadline boundaries)</a:t>
                </a:r>
              </a:p>
              <a:p>
                <a:r>
                  <a:rPr lang="en-US" baseline="0" dirty="0" smtClean="0"/>
                  <a:t>This quantity is </a:t>
                </a:r>
              </a:p>
              <a:p>
                <a:r>
                  <a:rPr lang="en-US" b="0" baseline="0" dirty="0" smtClean="0"/>
                  <a:t>	</a:t>
                </a:r>
                <a:r>
                  <a:rPr lang="en-US" b="0" i="0" baseline="0" smtClean="0">
                    <a:latin typeface="Cambria Math" charset="0"/>
                  </a:rPr>
                  <a:t>max{𝑘≥0:𝑑_(𝑖,𝑘)≤𝐿}=</a:t>
                </a:r>
                <a:r>
                  <a:rPr lang="en-US" b="0" i="0" baseline="0" smtClean="0">
                    <a:latin typeface="Cambria Math" charset="0"/>
                  </a:rPr>
                  <a:t>max</a:t>
                </a:r>
                <a:r>
                  <a:rPr lang="en-US" b="0" i="0" baseline="0" smtClean="0">
                    <a:latin typeface="Cambria Math" charset="0"/>
                  </a:rPr>
                  <a:t>{𝑘≥0:</a:t>
                </a:r>
                <a:r>
                  <a:rPr lang="en-US" b="0" i="0" baseline="0" smtClean="0">
                    <a:latin typeface="Cambria Math" charset="0"/>
                  </a:rPr>
                  <a:t>𝑟_(𝑖,𝑘)+𝐷_𝑖</a:t>
                </a:r>
                <a:r>
                  <a:rPr lang="en-US" b="0" i="0" baseline="0" smtClean="0">
                    <a:latin typeface="Cambria Math" charset="0"/>
                  </a:rPr>
                  <a:t>≤𝐿}</a:t>
                </a:r>
                <a:r>
                  <a:rPr lang="en-US" b="0" i="0" baseline="0" smtClean="0">
                    <a:latin typeface="Cambria Math" charset="0"/>
                  </a:rPr>
                  <a:t>=max</a:t>
                </a:r>
                <a:r>
                  <a:rPr lang="en-US" b="0" i="0" baseline="0" smtClean="0">
                    <a:latin typeface="Cambria Math" charset="0"/>
                  </a:rPr>
                  <a:t>{𝑘≥0</a:t>
                </a:r>
                <a:r>
                  <a:rPr lang="en-US" b="0" i="0" baseline="0" smtClean="0">
                    <a:latin typeface="Cambria Math" charset="0"/>
                  </a:rPr>
                  <a:t>: (</a:t>
                </a:r>
                <a:r>
                  <a:rPr lang="en-US" b="0" i="0" baseline="0" smtClean="0">
                    <a:latin typeface="Cambria Math" charset="0"/>
                    <a:sym typeface="Wingdings"/>
                  </a:rPr>
                  <a:t>𝑘−1) 𝑃_𝑖</a:t>
                </a:r>
                <a:r>
                  <a:rPr lang="en-US" b="0" i="0" baseline="0" smtClean="0">
                    <a:latin typeface="Cambria Math" charset="0"/>
                  </a:rPr>
                  <a:t>+𝐷_𝑖≤𝐿}</a:t>
                </a:r>
                <a:r>
                  <a:rPr lang="en-US" b="0" i="0" baseline="0" smtClean="0">
                    <a:latin typeface="Cambria Math" charset="0"/>
                  </a:rPr>
                  <a:t>=max</a:t>
                </a:r>
                <a:r>
                  <a:rPr lang="en-US" b="0" i="0" baseline="0" smtClean="0">
                    <a:latin typeface="Cambria Math" charset="0"/>
                  </a:rPr>
                  <a:t>{𝑘≥0: (</a:t>
                </a:r>
                <a:r>
                  <a:rPr lang="en-US" b="0" i="0" baseline="0" smtClean="0">
                    <a:latin typeface="Cambria Math" charset="0"/>
                    <a:sym typeface="Wingdings"/>
                  </a:rPr>
                  <a:t>𝑘−1) 𝑃_𝑖</a:t>
                </a:r>
                <a:r>
                  <a:rPr lang="en-US" b="0" i="0" baseline="0" smtClean="0">
                    <a:latin typeface="Cambria Math" charset="0"/>
                  </a:rPr>
                  <a:t>+𝐷_𝑖≤𝐿}</a:t>
                </a:r>
                <a:r>
                  <a:rPr lang="en-US" b="0" i="0" baseline="0" smtClean="0">
                    <a:latin typeface="Cambria Math" charset="0"/>
                  </a:rPr>
                  <a:t>=max{𝑘≥0:𝑘≤(𝐿+𝑃_𝑖−𝐷_𝑖)/𝑃_𝑖 }=:⌊(</a:t>
                </a:r>
                <a:r>
                  <a:rPr lang="en-US" b="0" i="0" baseline="0" smtClean="0">
                    <a:latin typeface="Cambria Math" charset="0"/>
                  </a:rPr>
                  <a:t>𝐿+𝑃_𝑖−𝐷_𝑖)/𝑃_𝑖 ⌋</a:t>
                </a:r>
                <a:endParaRPr lang="en-US" dirty="0"/>
              </a:p>
            </p:txBody>
          </p:sp>
        </mc:Fallback>
      </mc:AlternateContent>
      <p:sp>
        <p:nvSpPr>
          <p:cNvPr id="4" name="Slide Number Placeholder 3"/>
          <p:cNvSpPr>
            <a:spLocks noGrp="1"/>
          </p:cNvSpPr>
          <p:nvPr>
            <p:ph type="sldNum" sz="quarter" idx="10"/>
          </p:nvPr>
        </p:nvSpPr>
        <p:spPr/>
        <p:txBody>
          <a:bodyPr/>
          <a:lstStyle/>
          <a:p>
            <a:fld id="{BBDE0AB9-7F6E-B442-BC8E-2C4B4D651F09}" type="slidenum">
              <a:rPr lang="en-US" smtClean="0"/>
              <a:t>6</a:t>
            </a:fld>
            <a:endParaRPr lang="en-US"/>
          </a:p>
        </p:txBody>
      </p:sp>
    </p:spTree>
    <p:extLst>
      <p:ext uri="{BB962C8B-B14F-4D97-AF65-F5344CB8AC3E}">
        <p14:creationId xmlns:p14="http://schemas.microsoft.com/office/powerpoint/2010/main" val="172231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Calibri" charset="0"/>
                    <a:ea typeface="Calibri" charset="0"/>
                    <a:cs typeface="Calibri" charset="0"/>
                  </a:rPr>
                  <a:t>Observation 2: </a:t>
                </a:r>
                <a:r>
                  <a:rPr lang="en-US" sz="1200" dirty="0" smtClean="0">
                    <a:latin typeface="Calibri" charset="0"/>
                    <a:ea typeface="Calibri" charset="0"/>
                    <a:cs typeface="Calibri" charset="0"/>
                  </a:rPr>
                  <a:t>Check only at absolute deadlines:</a:t>
                </a:r>
                <a:r>
                  <a:rPr lang="en-US" sz="1200" baseline="0" dirty="0" smtClean="0">
                    <a:latin typeface="Calibri" charset="0"/>
                    <a:ea typeface="Calibri" charset="0"/>
                    <a:cs typeface="Calibri" charset="0"/>
                  </a:rPr>
                  <a:t> Remember: requests become demands at deadline boundaries so the demand makes jumps at absolute deadlines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charset="0"/>
                  <a:ea typeface="Calibri" charset="0"/>
                  <a:cs typeface="Calibri" charset="0"/>
                </a:endParaRPr>
              </a:p>
              <a:p>
                <a:r>
                  <a:rPr lang="en-US" dirty="0" smtClean="0">
                    <a:sym typeface="Wingdings"/>
                  </a:rPr>
                  <a:t> </a:t>
                </a:r>
                <a14:m>
                  <m:oMath xmlns:m="http://schemas.openxmlformats.org/officeDocument/2006/math">
                    <m:d>
                      <m:dPr>
                        <m:begChr m:val="⌊"/>
                        <m:endChr m:val="⌋"/>
                        <m:ctrlPr>
                          <a:rPr lang="en-US" b="0" i="1" baseline="0" smtClean="0">
                            <a:latin typeface="Cambria Math" charset="0"/>
                          </a:rPr>
                        </m:ctrlPr>
                      </m:dPr>
                      <m:e>
                        <m:f>
                          <m:fPr>
                            <m:ctrlPr>
                              <a:rPr lang="en-US" b="0" i="1" baseline="0" smtClean="0">
                                <a:latin typeface="Cambria Math" charset="0"/>
                              </a:rPr>
                            </m:ctrlPr>
                          </m:fPr>
                          <m:num>
                            <m:sSub>
                              <m:sSubPr>
                                <m:ctrlPr>
                                  <a:rPr lang="en-US" b="0" i="1" baseline="0" smtClean="0">
                                    <a:latin typeface="Cambria Math" charset="0"/>
                                  </a:rPr>
                                </m:ctrlPr>
                              </m:sSubPr>
                              <m:e>
                                <m:r>
                                  <a:rPr lang="en-US" b="0" i="1" baseline="0" smtClean="0">
                                    <a:latin typeface="Cambria Math" charset="0"/>
                                  </a:rPr>
                                  <m:t>𝑑</m:t>
                                </m:r>
                              </m:e>
                              <m:sub>
                                <m:r>
                                  <a:rPr lang="en-US" b="0" i="1" baseline="0" smtClean="0">
                                    <a:latin typeface="Cambria Math" charset="0"/>
                                  </a:rPr>
                                  <m:t>𝑖</m:t>
                                </m:r>
                                <m:r>
                                  <a:rPr lang="en-US" b="0" i="1" baseline="0" smtClean="0">
                                    <a:latin typeface="Cambria Math" charset="0"/>
                                  </a:rPr>
                                  <m:t>,</m:t>
                                </m:r>
                                <m:r>
                                  <a:rPr lang="en-US" b="0" i="1" baseline="0" smtClean="0">
                                    <a:latin typeface="Cambria Math" charset="0"/>
                                  </a:rPr>
                                  <m:t>𝑘</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num>
                          <m:den>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den>
                        </m:f>
                      </m:e>
                    </m:d>
                    <m:r>
                      <a:rPr lang="en-US" b="0" i="1" baseline="0" smtClean="0">
                        <a:latin typeface="Cambria Math" charset="0"/>
                      </a:rPr>
                      <m:t>=</m:t>
                    </m:r>
                    <m:d>
                      <m:dPr>
                        <m:begChr m:val="⌊"/>
                        <m:endChr m:val="⌋"/>
                        <m:ctrlPr>
                          <a:rPr lang="en-US" b="0" i="1" baseline="0" smtClean="0">
                            <a:latin typeface="Cambria Math" charset="0"/>
                          </a:rPr>
                        </m:ctrlPr>
                      </m:dPr>
                      <m:e>
                        <m:f>
                          <m:fPr>
                            <m:ctrlPr>
                              <a:rPr lang="en-US" b="0" i="1" baseline="0" smtClean="0">
                                <a:latin typeface="Cambria Math" charset="0"/>
                              </a:rPr>
                            </m:ctrlPr>
                          </m:fPr>
                          <m:num>
                            <m:d>
                              <m:dPr>
                                <m:ctrlPr>
                                  <a:rPr lang="en-US" sz="1200" b="0" i="1" smtClean="0">
                                    <a:latin typeface="Cambria Math" charset="0"/>
                                    <a:ea typeface="Calibri" charset="0"/>
                                    <a:cs typeface="Calibri" charset="0"/>
                                  </a:rPr>
                                </m:ctrlPr>
                              </m:dPr>
                              <m:e>
                                <m:r>
                                  <a:rPr lang="en-US" sz="1200" b="0" i="1" smtClean="0">
                                    <a:latin typeface="Cambria Math" charset="0"/>
                                    <a:ea typeface="Calibri" charset="0"/>
                                    <a:cs typeface="Calibri" charset="0"/>
                                  </a:rPr>
                                  <m:t>𝑘</m:t>
                                </m:r>
                                <m:r>
                                  <a:rPr lang="en-US" sz="1200" b="0" i="1" smtClean="0">
                                    <a:latin typeface="Cambria Math" charset="0"/>
                                    <a:ea typeface="Calibri" charset="0"/>
                                    <a:cs typeface="Calibri" charset="0"/>
                                  </a:rPr>
                                  <m:t>−1</m:t>
                                </m:r>
                              </m:e>
                            </m:d>
                            <m:sSub>
                              <m:sSubPr>
                                <m:ctrlPr>
                                  <a:rPr lang="en-US" sz="1200" b="0" i="1" smtClean="0">
                                    <a:latin typeface="Cambria Math" charset="0"/>
                                    <a:ea typeface="Calibri" charset="0"/>
                                    <a:cs typeface="Calibri" charset="0"/>
                                  </a:rPr>
                                </m:ctrlPr>
                              </m:sSubPr>
                              <m:e>
                                <m:r>
                                  <a:rPr lang="en-US" sz="1200" b="0" i="1" smtClean="0">
                                    <a:latin typeface="Cambria Math" charset="0"/>
                                    <a:ea typeface="Calibri" charset="0"/>
                                    <a:cs typeface="Calibri" charset="0"/>
                                  </a:rPr>
                                  <m:t>𝑃</m:t>
                                </m:r>
                              </m:e>
                              <m:sub>
                                <m:r>
                                  <a:rPr lang="en-US" sz="1200" b="0" i="1" smtClean="0">
                                    <a:latin typeface="Cambria Math" charset="0"/>
                                    <a:ea typeface="Calibri" charset="0"/>
                                    <a:cs typeface="Calibri" charset="0"/>
                                  </a:rPr>
                                  <m:t>𝑖</m:t>
                                </m:r>
                              </m:sub>
                            </m:sSub>
                            <m:r>
                              <a:rPr lang="en-US" sz="1200" b="0" i="1" smtClean="0">
                                <a:latin typeface="Cambria Math" charset="0"/>
                                <a:ea typeface="Calibri" charset="0"/>
                                <a:cs typeface="Calibri" charset="0"/>
                              </a:rPr>
                              <m:t>+</m:t>
                            </m:r>
                            <m:sSub>
                              <m:sSubPr>
                                <m:ctrlPr>
                                  <a:rPr lang="en-US" sz="1200" b="0" i="1" smtClean="0">
                                    <a:latin typeface="Cambria Math" charset="0"/>
                                    <a:ea typeface="Calibri" charset="0"/>
                                    <a:cs typeface="Calibri" charset="0"/>
                                  </a:rPr>
                                </m:ctrlPr>
                              </m:sSubPr>
                              <m:e>
                                <m:r>
                                  <a:rPr lang="en-US" sz="1200" b="0" i="1" smtClean="0">
                                    <a:latin typeface="Cambria Math" charset="0"/>
                                    <a:ea typeface="Calibri" charset="0"/>
                                    <a:cs typeface="Calibri" charset="0"/>
                                  </a:rPr>
                                  <m:t>𝐷</m:t>
                                </m:r>
                              </m:e>
                              <m:sub>
                                <m:r>
                                  <a:rPr lang="en-US" sz="1200" b="0" i="1" smtClean="0">
                                    <a:latin typeface="Cambria Math" charset="0"/>
                                    <a:ea typeface="Calibri" charset="0"/>
                                    <a:cs typeface="Calibri" charset="0"/>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r>
                              <a:rPr lang="en-US" b="0" i="1" baseline="0" smtClean="0">
                                <a:latin typeface="Cambria Math" charset="0"/>
                              </a:rPr>
                              <m:t>−</m:t>
                            </m:r>
                            <m:sSub>
                              <m:sSubPr>
                                <m:ctrlPr>
                                  <a:rPr lang="en-US" b="0" i="1" baseline="0" smtClean="0">
                                    <a:latin typeface="Cambria Math" charset="0"/>
                                  </a:rPr>
                                </m:ctrlPr>
                              </m:sSubPr>
                              <m:e>
                                <m:r>
                                  <a:rPr lang="en-US" b="0" i="1" baseline="0" smtClean="0">
                                    <a:latin typeface="Cambria Math" charset="0"/>
                                  </a:rPr>
                                  <m:t>𝐷</m:t>
                                </m:r>
                              </m:e>
                              <m:sub>
                                <m:r>
                                  <a:rPr lang="en-US" b="0" i="1" baseline="0" smtClean="0">
                                    <a:latin typeface="Cambria Math" charset="0"/>
                                  </a:rPr>
                                  <m:t>𝑖</m:t>
                                </m:r>
                              </m:sub>
                            </m:sSub>
                          </m:num>
                          <m:den>
                            <m:sSub>
                              <m:sSubPr>
                                <m:ctrlPr>
                                  <a:rPr lang="en-US" b="0" i="1" baseline="0" smtClean="0">
                                    <a:latin typeface="Cambria Math" charset="0"/>
                                  </a:rPr>
                                </m:ctrlPr>
                              </m:sSubPr>
                              <m:e>
                                <m:r>
                                  <a:rPr lang="en-US" b="0" i="1" baseline="0" smtClean="0">
                                    <a:latin typeface="Cambria Math" charset="0"/>
                                  </a:rPr>
                                  <m:t>𝑃</m:t>
                                </m:r>
                              </m:e>
                              <m:sub>
                                <m:r>
                                  <a:rPr lang="en-US" b="0" i="1" baseline="0" smtClean="0">
                                    <a:latin typeface="Cambria Math" charset="0"/>
                                  </a:rPr>
                                  <m:t>𝑖</m:t>
                                </m:r>
                              </m:sub>
                            </m:sSub>
                          </m:den>
                        </m:f>
                      </m:e>
                    </m:d>
                    <m:r>
                      <a:rPr lang="en-US" b="0" i="1" baseline="0" smtClean="0">
                        <a:latin typeface="Cambria Math" charset="0"/>
                      </a:rPr>
                      <m:t>=⌊</m:t>
                    </m:r>
                    <m:r>
                      <a:rPr lang="en-US" b="0" i="1" baseline="0" smtClean="0">
                        <a:latin typeface="Cambria Math" charset="0"/>
                      </a:rPr>
                      <m:t>𝑘</m:t>
                    </m:r>
                    <m:r>
                      <a:rPr lang="en-US" b="0" i="1" baseline="0" smtClean="0">
                        <a:latin typeface="Cambria Math" charset="0"/>
                      </a:rPr>
                      <m:t>⌋</m:t>
                    </m:r>
                  </m:oMath>
                </a14:m>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Calibri" charset="0"/>
                    <a:ea typeface="Calibri" charset="0"/>
                    <a:cs typeface="Calibri" charset="0"/>
                  </a:rPr>
                  <a:t>Observation 2: </a:t>
                </a:r>
                <a:r>
                  <a:rPr lang="en-US" sz="1200" dirty="0" smtClean="0">
                    <a:latin typeface="Calibri" charset="0"/>
                    <a:ea typeface="Calibri" charset="0"/>
                    <a:cs typeface="Calibri" charset="0"/>
                  </a:rPr>
                  <a:t>Check only at absolute deadlines:</a:t>
                </a:r>
                <a:r>
                  <a:rPr lang="en-US" sz="1200" baseline="0" dirty="0" smtClean="0">
                    <a:latin typeface="Calibri" charset="0"/>
                    <a:ea typeface="Calibri" charset="0"/>
                    <a:cs typeface="Calibri" charset="0"/>
                  </a:rPr>
                  <a:t> Remember: requests become demands at deadline boundaries so the demand makes jumps at absolute deadlines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Calibri" charset="0"/>
                    <a:ea typeface="Calibri" charset="0"/>
                    <a:cs typeface="Calibri" charset="0"/>
                  </a:rPr>
                  <a:t>The map </a:t>
                </a:r>
                <a:r>
                  <a:rPr lang="en-US" b="0" i="0" baseline="0" smtClean="0">
                    <a:latin typeface="Cambria Math" charset="0"/>
                  </a:rPr>
                  <a:t>t↦⌊(𝑡</a:t>
                </a:r>
                <a:r>
                  <a:rPr lang="en-US" b="0" i="0" baseline="0" smtClean="0">
                    <a:latin typeface="Cambria Math" charset="0"/>
                  </a:rPr>
                  <a:t>+𝑃_𝑖−𝐷_𝑖)/𝑃_𝑖 ⌋</a:t>
                </a:r>
                <a:r>
                  <a:rPr lang="en-US" sz="1200" dirty="0" smtClean="0">
                    <a:latin typeface="Calibri" charset="0"/>
                    <a:ea typeface="Calibri" charset="0"/>
                    <a:cs typeface="Calibri" charset="0"/>
                  </a:rPr>
                  <a:t> is a staircase function with jumps at absolute deadlines </a:t>
                </a:r>
                <a:r>
                  <a:rPr lang="en-US" sz="1200" b="0" i="0" smtClean="0">
                    <a:latin typeface="Cambria Math" charset="0"/>
                    <a:ea typeface="Calibri" charset="0"/>
                    <a:cs typeface="Calibri" charset="0"/>
                  </a:rPr>
                  <a:t>𝑑_(𝑖,𝑘)=(𝑘−1) 𝑃_𝑖+𝐷_𝑖</a:t>
                </a:r>
                <a:endParaRPr lang="en-US" sz="1200" dirty="0" smtClean="0">
                  <a:latin typeface="Calibri" charset="0"/>
                  <a:ea typeface="Calibri" charset="0"/>
                  <a:cs typeface="Calibri" charset="0"/>
                </a:endParaRPr>
              </a:p>
              <a:p>
                <a:r>
                  <a:rPr lang="en-US" dirty="0" smtClean="0">
                    <a:sym typeface="Wingdings"/>
                  </a:rPr>
                  <a:t> </a:t>
                </a:r>
                <a:r>
                  <a:rPr lang="en-US" b="0" i="0" baseline="0" smtClean="0">
                    <a:latin typeface="Cambria Math" charset="0"/>
                  </a:rPr>
                  <a:t>⌊(𝑑_(𝑖,𝑘)</a:t>
                </a:r>
                <a:r>
                  <a:rPr lang="en-US" b="0" i="0" baseline="0" smtClean="0">
                    <a:latin typeface="Cambria Math" charset="0"/>
                  </a:rPr>
                  <a:t>+𝑃_𝑖−𝐷_𝑖)/𝑃_𝑖 ⌋</a:t>
                </a:r>
                <a:r>
                  <a:rPr lang="en-US" b="0" i="0" baseline="0" smtClean="0">
                    <a:latin typeface="Cambria Math" charset="0"/>
                  </a:rPr>
                  <a:t>=⌊(</a:t>
                </a:r>
                <a:r>
                  <a:rPr lang="en-US" sz="1200" b="0" i="0" baseline="0" smtClean="0">
                    <a:latin typeface="Cambria Math" charset="0"/>
                    <a:ea typeface="Calibri" charset="0"/>
                    <a:cs typeface="Calibri" charset="0"/>
                  </a:rPr>
                  <a:t>(</a:t>
                </a:r>
                <a:r>
                  <a:rPr lang="en-US" sz="1200" b="0" i="0" smtClean="0">
                    <a:latin typeface="Cambria Math" charset="0"/>
                    <a:ea typeface="Calibri" charset="0"/>
                    <a:cs typeface="Calibri" charset="0"/>
                  </a:rPr>
                  <a:t>𝑘−1) 𝑃_𝑖+𝐷_𝑖</a:t>
                </a:r>
                <a:r>
                  <a:rPr lang="en-US" b="0" i="0" baseline="0" smtClean="0">
                    <a:latin typeface="Cambria Math" charset="0"/>
                  </a:rPr>
                  <a:t>+𝑃_𝑖−𝐷_𝑖)/𝑃_𝑖 ⌋=</a:t>
                </a:r>
                <a:r>
                  <a:rPr lang="en-US" b="0" i="0" baseline="0" smtClean="0">
                    <a:latin typeface="Cambria Math" charset="0"/>
                  </a:rPr>
                  <a:t>⌊𝑘⌋</a:t>
                </a:r>
                <a:endParaRPr lang="en-US" dirty="0"/>
              </a:p>
            </p:txBody>
          </p:sp>
        </mc:Fallback>
      </mc:AlternateContent>
      <p:sp>
        <p:nvSpPr>
          <p:cNvPr id="4" name="Slide Number Placeholder 3"/>
          <p:cNvSpPr>
            <a:spLocks noGrp="1"/>
          </p:cNvSpPr>
          <p:nvPr>
            <p:ph type="sldNum" sz="quarter" idx="10"/>
          </p:nvPr>
        </p:nvSpPr>
        <p:spPr/>
        <p:txBody>
          <a:bodyPr/>
          <a:lstStyle/>
          <a:p>
            <a:fld id="{BBDE0AB9-7F6E-B442-BC8E-2C4B4D651F09}" type="slidenum">
              <a:rPr lang="en-US" smtClean="0"/>
              <a:t>7</a:t>
            </a:fld>
            <a:endParaRPr lang="en-US"/>
          </a:p>
        </p:txBody>
      </p:sp>
    </p:spTree>
    <p:extLst>
      <p:ext uri="{BB962C8B-B14F-4D97-AF65-F5344CB8AC3E}">
        <p14:creationId xmlns:p14="http://schemas.microsoft.com/office/powerpoint/2010/main" val="2719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DE0AB9-7F6E-B442-BC8E-2C4B4D651F09}" type="slidenum">
              <a:rPr lang="en-US" smtClean="0"/>
              <a:t>8</a:t>
            </a:fld>
            <a:endParaRPr lang="en-US"/>
          </a:p>
        </p:txBody>
      </p:sp>
    </p:spTree>
    <p:extLst>
      <p:ext uri="{BB962C8B-B14F-4D97-AF65-F5344CB8AC3E}">
        <p14:creationId xmlns:p14="http://schemas.microsoft.com/office/powerpoint/2010/main" val="2335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Let </a:t>
                </a:r>
                <a14:m>
                  <m:oMath xmlns:m="http://schemas.openxmlformats.org/officeDocument/2006/math">
                    <m:r>
                      <a:rPr lang="en-US" b="0" i="1" smtClean="0">
                        <a:latin typeface="Cambria Math" charset="0"/>
                      </a:rPr>
                      <m:t>𝐴</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𝐷</m:t>
                                </m:r>
                              </m:e>
                              <m:sub>
                                <m:r>
                                  <a:rPr lang="en-US" b="0" i="1" smtClean="0">
                                    <a:latin typeface="Cambria Math" charset="0"/>
                                  </a:rPr>
                                  <m:t>𝑖</m:t>
                                </m:r>
                              </m:sub>
                            </m:sSub>
                          </m:e>
                        </m:d>
                        <m:sSub>
                          <m:sSubPr>
                            <m:ctrlPr>
                              <a:rPr lang="en-US" b="0" i="1" smtClean="0">
                                <a:latin typeface="Cambria Math" charset="0"/>
                              </a:rPr>
                            </m:ctrlPr>
                          </m:sSubPr>
                          <m:e>
                            <m:r>
                              <a:rPr lang="en-US" b="0" i="1" smtClean="0">
                                <a:latin typeface="Cambria Math" charset="0"/>
                              </a:rPr>
                              <m:t>𝑈</m:t>
                            </m:r>
                          </m:e>
                          <m:sub>
                            <m:r>
                              <a:rPr lang="en-US" b="0" i="1" smtClean="0">
                                <a:latin typeface="Cambria Math" charset="0"/>
                              </a:rPr>
                              <m:t>𝑖</m:t>
                            </m:r>
                          </m:sub>
                        </m:sSub>
                      </m:e>
                    </m:nary>
                  </m:oMath>
                </a14:m>
                <a:r>
                  <a:rPr lang="en-US" dirty="0" smtClean="0"/>
                  <a:t>. Does the map </a:t>
                </a:r>
                <a14:m>
                  <m:oMath xmlns:m="http://schemas.openxmlformats.org/officeDocument/2006/math">
                    <m:r>
                      <m:rPr>
                        <m:sty m:val="p"/>
                      </m:rPr>
                      <a:rPr lang="en-US" b="0" i="0" smtClean="0">
                        <a:latin typeface="Cambria Math" charset="0"/>
                      </a:rPr>
                      <m:t>t</m:t>
                    </m:r>
                    <m:r>
                      <a:rPr lang="en-US" b="0" i="1" smtClean="0">
                        <a:latin typeface="Cambria Math" charset="0"/>
                      </a:rPr>
                      <m:t>↦</m:t>
                    </m:r>
                    <m:r>
                      <a:rPr lang="en-US" b="0" i="1" smtClean="0">
                        <a:latin typeface="Cambria Math" charset="0"/>
                      </a:rPr>
                      <m:t>𝑡𝑈</m:t>
                    </m:r>
                    <m:r>
                      <a:rPr lang="en-US" b="0" i="1" smtClean="0">
                        <a:latin typeface="Cambria Math" charset="0"/>
                      </a:rPr>
                      <m:t>+</m:t>
                    </m:r>
                    <m:r>
                      <a:rPr lang="en-US" b="0" i="1" smtClean="0">
                        <a:latin typeface="Cambria Math" charset="0"/>
                      </a:rPr>
                      <m:t>𝐴</m:t>
                    </m:r>
                  </m:oMath>
                </a14:m>
                <a:r>
                  <a:rPr lang="en-US" dirty="0" smtClean="0"/>
                  <a:t> have a fixed point?</a:t>
                </a:r>
              </a:p>
              <a:p>
                <a:r>
                  <a:rPr lang="en-US" sz="1200" b="0" i="0" kern="1200" dirty="0" smtClean="0">
                    <a:solidFill>
                      <a:schemeClr val="tx1"/>
                    </a:solidFill>
                    <a:effectLst/>
                    <a:latin typeface="+mn-lt"/>
                    <a:ea typeface="+mn-ea"/>
                    <a:cs typeface="+mn-cs"/>
                  </a:rPr>
                  <a:t>Let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be a </a:t>
                </a:r>
                <a:r>
                  <a:rPr lang="en-US" sz="1200" b="0" i="0" u="none" strike="noStrike" kern="1200" dirty="0" smtClean="0">
                    <a:solidFill>
                      <a:schemeClr val="tx1"/>
                    </a:solidFill>
                    <a:effectLst/>
                    <a:latin typeface="+mn-lt"/>
                    <a:ea typeface="+mn-ea"/>
                    <a:cs typeface="+mn-cs"/>
                    <a:hlinkClick r:id="rId3" tooltip="Metric space"/>
                  </a:rPr>
                  <a:t>metric space</a:t>
                </a:r>
                <a:r>
                  <a:rPr lang="en-US" sz="1200" b="0" i="0" kern="1200" dirty="0" smtClean="0">
                    <a:solidFill>
                      <a:schemeClr val="tx1"/>
                    </a:solidFill>
                    <a:effectLst/>
                    <a:latin typeface="+mn-lt"/>
                    <a:ea typeface="+mn-ea"/>
                    <a:cs typeface="+mn-cs"/>
                  </a:rPr>
                  <a:t>. Then a map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 :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is called a </a:t>
                </a:r>
                <a:r>
                  <a:rPr lang="en-US" sz="1200" b="0" i="0" u="none" strike="noStrike" kern="1200" dirty="0" smtClean="0">
                    <a:solidFill>
                      <a:schemeClr val="tx1"/>
                    </a:solidFill>
                    <a:effectLst/>
                    <a:latin typeface="+mn-lt"/>
                    <a:ea typeface="+mn-ea"/>
                    <a:cs typeface="+mn-cs"/>
                    <a:hlinkClick r:id="rId4" tooltip="Contraction mapping"/>
                  </a:rPr>
                  <a:t>contraction mapping</a:t>
                </a:r>
                <a:r>
                  <a:rPr lang="en-US" sz="1200" b="0" i="0" kern="1200" dirty="0" smtClean="0">
                    <a:solidFill>
                      <a:schemeClr val="tx1"/>
                    </a:solidFill>
                    <a:effectLst/>
                    <a:latin typeface="+mn-lt"/>
                    <a:ea typeface="+mn-ea"/>
                    <a:cs typeface="+mn-cs"/>
                  </a:rPr>
                  <a:t> on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if there exists </a:t>
                </a:r>
                <a:r>
                  <a:rPr lang="en-US" sz="1200" b="0" i="1" kern="1200" dirty="0" smtClean="0">
                    <a:solidFill>
                      <a:schemeClr val="tx1"/>
                    </a:solidFill>
                    <a:effectLst/>
                    <a:latin typeface="+mn-lt"/>
                    <a:ea typeface="+mn-ea"/>
                    <a:cs typeface="+mn-cs"/>
                  </a:rPr>
                  <a:t>q</a:t>
                </a:r>
                <a:r>
                  <a:rPr lang="en-US" sz="1200" b="0" i="0" kern="1200" dirty="0" smtClean="0">
                    <a:solidFill>
                      <a:schemeClr val="tx1"/>
                    </a:solidFill>
                    <a:effectLst/>
                    <a:latin typeface="+mn-lt"/>
                    <a:ea typeface="+mn-ea"/>
                    <a:cs typeface="+mn-cs"/>
                  </a:rPr>
                  <a:t> ∈ [0, 1) such that</a:t>
                </a:r>
              </a:p>
              <a:p>
                <a:r>
                  <a:rPr lang="en-US" dirty="0" smtClean="0">
                    <a:effectLst/>
                  </a:rPr>
                  <a:t>	d(T(x),T(y))≤</a:t>
                </a:r>
                <a:r>
                  <a:rPr lang="en-US" dirty="0" err="1" smtClean="0">
                    <a:effectLst/>
                  </a:rPr>
                  <a:t>qd</a:t>
                </a:r>
                <a:r>
                  <a:rPr lang="en-US" dirty="0" smtClean="0">
                    <a:effectLst/>
                  </a:rPr>
                  <a:t>(</a:t>
                </a:r>
                <a:r>
                  <a:rPr lang="en-US" dirty="0" err="1" smtClean="0">
                    <a:effectLst/>
                  </a:rPr>
                  <a:t>x,y</a:t>
                </a:r>
                <a:r>
                  <a:rPr lang="en-US" dirty="0" smtClean="0">
                    <a:effectLst/>
                  </a:rPr>
                  <a:t>)</a:t>
                </a:r>
                <a:r>
                  <a:rPr lang="en-US" sz="1200" b="0" i="0" kern="1200" dirty="0" smtClean="0">
                    <a:solidFill>
                      <a:schemeClr val="tx1"/>
                    </a:solidFill>
                    <a:effectLst/>
                    <a:latin typeface="+mn-lt"/>
                    <a:ea typeface="+mn-ea"/>
                    <a:cs typeface="+mn-cs"/>
                  </a:rPr>
                  <a:t>for all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in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b="1" dirty="0" err="1" smtClean="0">
                    <a:effectLst/>
                  </a:rPr>
                  <a:t>Banach</a:t>
                </a:r>
                <a:r>
                  <a:rPr lang="en-US" b="1" dirty="0" smtClean="0">
                    <a:effectLst/>
                  </a:rPr>
                  <a:t> Fixed Point Theorem.</a:t>
                </a:r>
                <a:r>
                  <a:rPr lang="en-US" dirty="0" smtClean="0">
                    <a:effectLst/>
                  </a:rPr>
                  <a:t> Let (</a:t>
                </a:r>
                <a:r>
                  <a:rPr lang="en-US" i="1" dirty="0" smtClean="0">
                    <a:effectLst/>
                  </a:rPr>
                  <a:t>X</a:t>
                </a:r>
                <a:r>
                  <a:rPr lang="en-US" dirty="0" smtClean="0">
                    <a:effectLst/>
                  </a:rPr>
                  <a:t>, </a:t>
                </a:r>
                <a:r>
                  <a:rPr lang="en-US" i="1" dirty="0" smtClean="0">
                    <a:effectLst/>
                  </a:rPr>
                  <a:t>d</a:t>
                </a:r>
                <a:r>
                  <a:rPr lang="en-US" dirty="0" smtClean="0">
                    <a:effectLst/>
                  </a:rPr>
                  <a:t>) be a non-empty </a:t>
                </a:r>
                <a:r>
                  <a:rPr lang="en-US" sz="1200" u="none" strike="noStrike" kern="1200" dirty="0" smtClean="0">
                    <a:solidFill>
                      <a:schemeClr val="tx1"/>
                    </a:solidFill>
                    <a:effectLst/>
                    <a:latin typeface="+mn-lt"/>
                    <a:ea typeface="+mn-ea"/>
                    <a:cs typeface="+mn-cs"/>
                    <a:hlinkClick r:id="rId5" tooltip="Complete metric space"/>
                  </a:rPr>
                  <a:t>complete metric space</a:t>
                </a:r>
                <a:r>
                  <a:rPr lang="en-US" dirty="0" smtClean="0">
                    <a:effectLst/>
                  </a:rPr>
                  <a:t> with a contraction mapping </a:t>
                </a:r>
                <a:r>
                  <a:rPr lang="en-US" i="1" dirty="0" smtClean="0">
                    <a:effectLst/>
                  </a:rPr>
                  <a:t>T</a:t>
                </a:r>
                <a:r>
                  <a:rPr lang="en-US" dirty="0" smtClean="0">
                    <a:effectLst/>
                  </a:rPr>
                  <a:t> : </a:t>
                </a:r>
                <a:r>
                  <a:rPr lang="en-US" i="1" dirty="0" smtClean="0">
                    <a:effectLst/>
                  </a:rPr>
                  <a:t>X</a:t>
                </a:r>
                <a:r>
                  <a:rPr lang="en-US" dirty="0" smtClean="0">
                    <a:effectLst/>
                  </a:rPr>
                  <a:t> → </a:t>
                </a:r>
                <a:r>
                  <a:rPr lang="en-US" i="1" dirty="0" smtClean="0">
                    <a:effectLst/>
                  </a:rPr>
                  <a:t>X</a:t>
                </a:r>
                <a:r>
                  <a:rPr lang="en-US" dirty="0" smtClean="0">
                    <a:effectLst/>
                  </a:rPr>
                  <a:t>. Then </a:t>
                </a:r>
                <a:r>
                  <a:rPr lang="en-US" i="1" dirty="0" smtClean="0">
                    <a:effectLst/>
                  </a:rPr>
                  <a:t>T</a:t>
                </a:r>
                <a:r>
                  <a:rPr lang="en-US" dirty="0" smtClean="0">
                    <a:effectLst/>
                  </a:rPr>
                  <a:t> admits a unique </a:t>
                </a:r>
                <a:r>
                  <a:rPr lang="en-US" sz="1200" u="none" strike="noStrike" kern="1200" dirty="0" smtClean="0">
                    <a:solidFill>
                      <a:schemeClr val="tx1"/>
                    </a:solidFill>
                    <a:effectLst/>
                    <a:latin typeface="+mn-lt"/>
                    <a:ea typeface="+mn-ea"/>
                    <a:cs typeface="+mn-cs"/>
                    <a:hlinkClick r:id="rId6" tooltip="Fixed point (mathematics)"/>
                  </a:rPr>
                  <a:t>fixed-point</a:t>
                </a:r>
                <a:r>
                  <a:rPr lang="en-US" sz="1200" u="none" strike="noStrike" kern="1200" dirty="0" smtClean="0">
                    <a:solidFill>
                      <a:schemeClr val="tx1"/>
                    </a:solidFill>
                    <a:effectLst/>
                    <a:latin typeface="+mn-lt"/>
                    <a:ea typeface="+mn-ea"/>
                    <a:cs typeface="+mn-cs"/>
                  </a:rPr>
                  <a:t> </a:t>
                </a:r>
                <a:r>
                  <a:rPr lang="en-US" i="1" dirty="0" smtClean="0">
                    <a:effectLst/>
                  </a:rPr>
                  <a:t>x*</a:t>
                </a:r>
                <a:r>
                  <a:rPr lang="en-US" dirty="0" smtClean="0">
                    <a:effectLst/>
                  </a:rPr>
                  <a:t> in </a:t>
                </a:r>
                <a:r>
                  <a:rPr lang="en-US" i="1" dirty="0" smtClean="0">
                    <a:effectLst/>
                  </a:rPr>
                  <a:t>X</a:t>
                </a:r>
                <a:r>
                  <a:rPr lang="en-US" dirty="0" smtClean="0">
                    <a:effectLst/>
                  </a:rPr>
                  <a:t> (i.e. </a:t>
                </a:r>
                <a:r>
                  <a:rPr lang="en-US" i="1" dirty="0" smtClean="0">
                    <a:effectLst/>
                  </a:rPr>
                  <a:t>T</a:t>
                </a:r>
                <a:r>
                  <a:rPr lang="en-US" dirty="0" smtClean="0">
                    <a:effectLst/>
                  </a:rPr>
                  <a:t>(</a:t>
                </a:r>
                <a:r>
                  <a:rPr lang="en-US" i="1" dirty="0" smtClean="0">
                    <a:effectLst/>
                  </a:rPr>
                  <a:t>x*</a:t>
                </a:r>
                <a:r>
                  <a:rPr lang="en-US" dirty="0" smtClean="0">
                    <a:effectLst/>
                  </a:rPr>
                  <a:t>) = </a:t>
                </a:r>
                <a:r>
                  <a:rPr lang="en-US" i="1" dirty="0" smtClean="0">
                    <a:effectLst/>
                  </a:rPr>
                  <a:t>x*</a:t>
                </a:r>
                <a:r>
                  <a:rPr lang="en-US" dirty="0" smtClean="0">
                    <a:effectLst/>
                  </a:rPr>
                  <a:t>).</a:t>
                </a:r>
              </a:p>
              <a:p>
                <a:endParaRPr lang="en-US" dirty="0" smtClean="0">
                  <a:effectLst/>
                </a:endParaRPr>
              </a:p>
              <a:p>
                <a:r>
                  <a:rPr lang="en-US" dirty="0" smtClean="0">
                    <a:effectLst/>
                  </a:rPr>
                  <a:t>Well </a:t>
                </a:r>
                <a14:m>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𝑡𝑈</m:t>
                    </m:r>
                    <m:r>
                      <a:rPr lang="en-US" b="0" i="1" smtClean="0">
                        <a:latin typeface="Cambria Math" charset="0"/>
                      </a:rPr>
                      <m:t>+</m:t>
                    </m:r>
                    <m:r>
                      <a:rPr lang="en-US" b="0" i="1" smtClean="0">
                        <a:latin typeface="Cambria Math" charset="0"/>
                      </a:rPr>
                      <m:t>𝐴</m:t>
                    </m:r>
                  </m:oMath>
                </a14:m>
                <a:r>
                  <a:rPr lang="en-US" dirty="0" smtClean="0"/>
                  <a:t> is a contraction mapping</a:t>
                </a:r>
                <a:r>
                  <a:rPr lang="en-US" baseline="0" dirty="0" smtClean="0"/>
                  <a:t> when </a:t>
                </a:r>
                <a14:m>
                  <m:oMath xmlns:m="http://schemas.openxmlformats.org/officeDocument/2006/math">
                    <m:r>
                      <a:rPr lang="en-US" b="0" i="1" baseline="0" smtClean="0">
                        <a:latin typeface="Cambria Math" charset="0"/>
                      </a:rPr>
                      <m:t>𝑈</m:t>
                    </m:r>
                    <m:r>
                      <a:rPr lang="en-US" b="0" i="1" baseline="0" smtClean="0">
                        <a:latin typeface="Cambria Math" charset="0"/>
                      </a:rPr>
                      <m:t>&lt;1</m:t>
                    </m:r>
                  </m:oMath>
                </a14:m>
                <a:r>
                  <a:rPr lang="en-US" dirty="0" smtClean="0">
                    <a:effectLst/>
                  </a:rPr>
                  <a:t>, with </a:t>
                </a:r>
                <a14:m>
                  <m:oMath xmlns:m="http://schemas.openxmlformats.org/officeDocument/2006/math">
                    <m:r>
                      <a:rPr lang="en-US" b="0" i="1" smtClean="0">
                        <a:effectLst/>
                        <a:latin typeface="Cambria Math" charset="0"/>
                      </a:rPr>
                      <m:t>𝑋</m:t>
                    </m:r>
                    <m:r>
                      <a:rPr lang="en-US" b="0" i="1" smtClean="0">
                        <a:effectLst/>
                        <a:latin typeface="Cambria Math" charset="0"/>
                      </a:rPr>
                      <m:t>=[0, ∞)</m:t>
                    </m:r>
                  </m:oMath>
                </a14:m>
                <a:r>
                  <a:rPr lang="en-US" dirty="0" smtClean="0">
                    <a:effectLst/>
                  </a:rPr>
                  <a:t> and </a:t>
                </a:r>
                <a14:m>
                  <m:oMath xmlns:m="http://schemas.openxmlformats.org/officeDocument/2006/math">
                    <m:r>
                      <a:rPr lang="en-US" b="0" i="1" smtClean="0">
                        <a:effectLst/>
                        <a:latin typeface="Cambria Math" charset="0"/>
                      </a:rPr>
                      <m:t>𝑑</m:t>
                    </m:r>
                    <m:d>
                      <m:dPr>
                        <m:ctrlPr>
                          <a:rPr lang="en-US" b="0" i="1" smtClean="0">
                            <a:effectLst/>
                            <a:latin typeface="Cambria Math" charset="0"/>
                          </a:rPr>
                        </m:ctrlPr>
                      </m:dPr>
                      <m:e>
                        <m:r>
                          <a:rPr lang="en-US" b="0" i="1" smtClean="0">
                            <a:effectLst/>
                            <a:latin typeface="Cambria Math" charset="0"/>
                          </a:rPr>
                          <m:t>𝑥</m:t>
                        </m:r>
                        <m:r>
                          <a:rPr lang="en-US" b="0" i="1" smtClean="0">
                            <a:effectLst/>
                            <a:latin typeface="Cambria Math" charset="0"/>
                          </a:rPr>
                          <m:t>,</m:t>
                        </m:r>
                        <m:r>
                          <a:rPr lang="en-US" b="0" i="1" smtClean="0">
                            <a:effectLst/>
                            <a:latin typeface="Cambria Math" charset="0"/>
                          </a:rPr>
                          <m:t>𝑦</m:t>
                        </m:r>
                      </m:e>
                    </m:d>
                    <m:r>
                      <a:rPr lang="en-US" b="0" i="1" smtClean="0">
                        <a:effectLst/>
                        <a:latin typeface="Cambria Math" charset="0"/>
                      </a:rPr>
                      <m:t>=|</m:t>
                    </m:r>
                    <m:r>
                      <a:rPr lang="en-US" b="0" i="1" smtClean="0">
                        <a:effectLst/>
                        <a:latin typeface="Cambria Math" charset="0"/>
                      </a:rPr>
                      <m:t>𝑥</m:t>
                    </m:r>
                    <m:r>
                      <a:rPr lang="en-US" b="0" i="1" smtClean="0">
                        <a:effectLst/>
                        <a:latin typeface="Cambria Math" charset="0"/>
                      </a:rPr>
                      <m:t>−</m:t>
                    </m:r>
                    <m:r>
                      <a:rPr lang="en-US" b="0" i="1" smtClean="0">
                        <a:effectLst/>
                        <a:latin typeface="Cambria Math" charset="0"/>
                      </a:rPr>
                      <m:t>𝑦</m:t>
                    </m:r>
                    <m:r>
                      <a:rPr lang="en-US" b="0" i="1" smtClean="0">
                        <a:effectLst/>
                        <a:latin typeface="Cambria Math" charset="0"/>
                      </a:rPr>
                      <m:t>|</m:t>
                    </m:r>
                  </m:oMath>
                </a14:m>
                <a:r>
                  <a:rPr lang="en-US" dirty="0" smtClean="0">
                    <a:effectLst/>
                  </a:rPr>
                  <a:t> (standard topology on X)</a:t>
                </a:r>
              </a:p>
              <a:p>
                <a:r>
                  <a:rPr lang="en-US" dirty="0" smtClean="0">
                    <a:effectLst/>
                  </a:rPr>
                  <a:t>To</a:t>
                </a:r>
                <a:r>
                  <a:rPr lang="en-US" baseline="0" dirty="0" smtClean="0">
                    <a:effectLst/>
                  </a:rPr>
                  <a:t> verify: </a:t>
                </a:r>
                <a14:m>
                  <m:oMath xmlns:m="http://schemas.openxmlformats.org/officeDocument/2006/math">
                    <m:d>
                      <m:dPr>
                        <m:begChr m:val="|"/>
                        <m:endChr m:val="|"/>
                        <m:ctrlPr>
                          <a:rPr lang="en-US" b="0" i="1" baseline="0" smtClean="0">
                            <a:effectLst/>
                            <a:latin typeface="Cambria Math" charset="0"/>
                          </a:rPr>
                        </m:ctrlPr>
                      </m:dPr>
                      <m:e>
                        <m:r>
                          <a:rPr lang="en-US" b="0" i="1" baseline="0" smtClean="0">
                            <a:effectLst/>
                            <a:latin typeface="Cambria Math" charset="0"/>
                          </a:rPr>
                          <m:t>𝑡𝑈</m:t>
                        </m:r>
                        <m:r>
                          <a:rPr lang="en-US" b="0" i="1" baseline="0" smtClean="0">
                            <a:effectLst/>
                            <a:latin typeface="Cambria Math" charset="0"/>
                          </a:rPr>
                          <m:t>+</m:t>
                        </m:r>
                        <m:r>
                          <a:rPr lang="en-US" b="0" i="1" baseline="0" smtClean="0">
                            <a:effectLst/>
                            <a:latin typeface="Cambria Math" charset="0"/>
                          </a:rPr>
                          <m:t>𝐴</m:t>
                        </m:r>
                        <m:r>
                          <a:rPr lang="en-US" b="0" i="1" baseline="0" smtClean="0">
                            <a:effectLst/>
                            <a:latin typeface="Cambria Math" charset="0"/>
                          </a:rPr>
                          <m:t> −</m:t>
                        </m:r>
                        <m:d>
                          <m:dPr>
                            <m:ctrlPr>
                              <a:rPr lang="en-US" b="0" i="1" baseline="0" smtClean="0">
                                <a:effectLst/>
                                <a:latin typeface="Cambria Math" charset="0"/>
                              </a:rPr>
                            </m:ctrlPr>
                          </m:dPr>
                          <m:e>
                            <m:sSup>
                              <m:sSupPr>
                                <m:ctrlPr>
                                  <a:rPr lang="en-US" b="0" i="1" baseline="0" smtClean="0">
                                    <a:effectLst/>
                                    <a:latin typeface="Cambria Math" charset="0"/>
                                  </a:rPr>
                                </m:ctrlPr>
                              </m:sSupPr>
                              <m:e>
                                <m:r>
                                  <a:rPr lang="en-US" b="0" i="1" baseline="0" smtClean="0">
                                    <a:effectLst/>
                                    <a:latin typeface="Cambria Math" charset="0"/>
                                  </a:rPr>
                                  <m:t>𝑡</m:t>
                                </m:r>
                              </m:e>
                              <m:sup>
                                <m:r>
                                  <a:rPr lang="en-US" b="0" i="1" baseline="0" smtClean="0">
                                    <a:effectLst/>
                                    <a:latin typeface="Cambria Math" charset="0"/>
                                  </a:rPr>
                                  <m:t>′</m:t>
                                </m:r>
                              </m:sup>
                            </m:sSup>
                            <m:r>
                              <a:rPr lang="en-US" b="0" i="1" baseline="0" smtClean="0">
                                <a:effectLst/>
                                <a:latin typeface="Cambria Math" charset="0"/>
                              </a:rPr>
                              <m:t>𝑈</m:t>
                            </m:r>
                            <m:r>
                              <a:rPr lang="en-US" b="0" i="1" baseline="0" smtClean="0">
                                <a:effectLst/>
                                <a:latin typeface="Cambria Math" charset="0"/>
                              </a:rPr>
                              <m:t>+</m:t>
                            </m:r>
                            <m:r>
                              <a:rPr lang="en-US" b="0" i="1" baseline="0" smtClean="0">
                                <a:effectLst/>
                                <a:latin typeface="Cambria Math" charset="0"/>
                              </a:rPr>
                              <m:t>𝐴</m:t>
                            </m:r>
                          </m:e>
                        </m:d>
                      </m:e>
                    </m:d>
                    <m:r>
                      <a:rPr lang="en-US" b="0" i="1" baseline="0" smtClean="0">
                        <a:effectLst/>
                        <a:latin typeface="Cambria Math" charset="0"/>
                      </a:rPr>
                      <m:t>≤</m:t>
                    </m:r>
                    <m:r>
                      <a:rPr lang="en-US" b="0" i="1" baseline="0" smtClean="0">
                        <a:effectLst/>
                        <a:latin typeface="Cambria Math" charset="0"/>
                      </a:rPr>
                      <m:t>𝑈</m:t>
                    </m:r>
                    <m:d>
                      <m:dPr>
                        <m:begChr m:val="|"/>
                        <m:endChr m:val="|"/>
                        <m:ctrlPr>
                          <a:rPr lang="en-US" b="0" i="1" baseline="0" smtClean="0">
                            <a:effectLst/>
                            <a:latin typeface="Cambria Math" charset="0"/>
                          </a:rPr>
                        </m:ctrlPr>
                      </m:dPr>
                      <m:e>
                        <m:r>
                          <a:rPr lang="en-US" b="0" i="1" baseline="0" smtClean="0">
                            <a:effectLst/>
                            <a:latin typeface="Cambria Math" charset="0"/>
                          </a:rPr>
                          <m:t>𝑡</m:t>
                        </m:r>
                        <m:r>
                          <a:rPr lang="en-US" b="0" i="1" baseline="0" smtClean="0">
                            <a:effectLst/>
                            <a:latin typeface="Cambria Math" charset="0"/>
                          </a:rPr>
                          <m:t>−</m:t>
                        </m:r>
                        <m:sSup>
                          <m:sSupPr>
                            <m:ctrlPr>
                              <a:rPr lang="en-US" b="0" i="1" baseline="0" smtClean="0">
                                <a:effectLst/>
                                <a:latin typeface="Cambria Math" charset="0"/>
                              </a:rPr>
                            </m:ctrlPr>
                          </m:sSupPr>
                          <m:e>
                            <m:r>
                              <a:rPr lang="en-US" b="0" i="1" baseline="0" smtClean="0">
                                <a:effectLst/>
                                <a:latin typeface="Cambria Math" charset="0"/>
                              </a:rPr>
                              <m:t>𝑡</m:t>
                            </m:r>
                          </m:e>
                          <m:sup>
                            <m:r>
                              <a:rPr lang="en-US" b="0" i="1" baseline="0" smtClean="0">
                                <a:effectLst/>
                                <a:latin typeface="Cambria Math" charset="0"/>
                              </a:rPr>
                              <m:t>′</m:t>
                            </m:r>
                          </m:sup>
                        </m:sSup>
                      </m:e>
                    </m:d>
                  </m:oMath>
                </a14:m>
                <a:r>
                  <a:rPr lang="en-US" dirty="0" smtClean="0">
                    <a:effectLst/>
                  </a:rPr>
                  <a:t> </a:t>
                </a:r>
                <a:r>
                  <a:rPr lang="en-US" dirty="0" smtClean="0">
                    <a:effectLst/>
                    <a:sym typeface="Wingdings"/>
                  </a:rPr>
                  <a:t> take </a:t>
                </a:r>
                <a14:m>
                  <m:oMath xmlns:m="http://schemas.openxmlformats.org/officeDocument/2006/math">
                    <m:r>
                      <a:rPr lang="en-US" b="0" i="1" smtClean="0">
                        <a:effectLst/>
                        <a:latin typeface="Cambria Math" charset="0"/>
                        <a:sym typeface="Wingdings"/>
                      </a:rPr>
                      <m:t>𝑞</m:t>
                    </m:r>
                    <m:r>
                      <a:rPr lang="en-US" b="0" i="1" smtClean="0">
                        <a:effectLst/>
                        <a:latin typeface="Cambria Math" charset="0"/>
                        <a:sym typeface="Wingdings"/>
                      </a:rPr>
                      <m:t>=</m:t>
                    </m:r>
                    <m:r>
                      <a:rPr lang="en-US" b="0" i="1" smtClean="0">
                        <a:effectLst/>
                        <a:latin typeface="Cambria Math" charset="0"/>
                        <a:sym typeface="Wingdings"/>
                      </a:rPr>
                      <m:t>𝑈</m:t>
                    </m:r>
                    <m:r>
                      <a:rPr lang="en-US" b="0" i="1" smtClean="0">
                        <a:effectLst/>
                        <a:latin typeface="Cambria Math" charset="0"/>
                        <a:sym typeface="Wingdings"/>
                      </a:rPr>
                      <m:t>∈</m:t>
                    </m:r>
                    <m:d>
                      <m:dPr>
                        <m:begChr m:val="["/>
                        <m:ctrlPr>
                          <a:rPr lang="en-US" b="0" i="1" smtClean="0">
                            <a:effectLst/>
                            <a:latin typeface="Cambria Math" charset="0"/>
                            <a:sym typeface="Wingdings"/>
                          </a:rPr>
                        </m:ctrlPr>
                      </m:dPr>
                      <m:e>
                        <m:r>
                          <a:rPr lang="en-US" b="0" i="1" smtClean="0">
                            <a:effectLst/>
                            <a:latin typeface="Cambria Math" charset="0"/>
                            <a:sym typeface="Wingdings"/>
                          </a:rPr>
                          <m:t>0, 1</m:t>
                        </m:r>
                      </m:e>
                    </m:d>
                  </m:oMath>
                </a14:m>
                <a:r>
                  <a:rPr lang="en-US" dirty="0" smtClean="0">
                    <a:effectLst/>
                  </a:rPr>
                  <a:t> </a:t>
                </a:r>
              </a:p>
              <a:p>
                <a:endParaRPr lang="en-US" dirty="0" smtClean="0"/>
              </a:p>
              <a:p>
                <a:r>
                  <a:rPr lang="en-US" dirty="0" smtClean="0"/>
                  <a:t>For L*</a:t>
                </a:r>
                <a:r>
                  <a:rPr lang="en-US" baseline="0" dirty="0" smtClean="0"/>
                  <a:t> to be sufficient, must have </a:t>
                </a:r>
                <a14:m>
                  <m:oMath xmlns:m="http://schemas.openxmlformats.org/officeDocument/2006/math">
                    <m:r>
                      <a:rPr lang="en-US" b="0" i="1" baseline="0" smtClean="0">
                        <a:latin typeface="Cambria Math" charset="0"/>
                      </a:rPr>
                      <m:t>𝑔</m:t>
                    </m:r>
                    <m:d>
                      <m:dPr>
                        <m:ctrlPr>
                          <a:rPr lang="en-US" b="0" i="1" baseline="0" smtClean="0">
                            <a:latin typeface="Cambria Math" charset="0"/>
                          </a:rPr>
                        </m:ctrlPr>
                      </m:dPr>
                      <m:e>
                        <m:r>
                          <a:rPr lang="en-US" b="0" i="1" baseline="0" smtClean="0">
                            <a:latin typeface="Cambria Math" charset="0"/>
                          </a:rPr>
                          <m:t>𝐿</m:t>
                        </m:r>
                      </m:e>
                    </m:d>
                    <m:r>
                      <a:rPr lang="en-US" b="0" i="1" baseline="0" smtClean="0">
                        <a:latin typeface="Cambria Math" charset="0"/>
                      </a:rPr>
                      <m:t>≤</m:t>
                    </m:r>
                    <m:r>
                      <a:rPr lang="en-US" b="0" i="1" baseline="0" smtClean="0">
                        <a:latin typeface="Cambria Math" charset="0"/>
                      </a:rPr>
                      <m:t>𝐿</m:t>
                    </m:r>
                  </m:oMath>
                </a14:m>
                <a:r>
                  <a:rPr lang="en-US" dirty="0" smtClean="0"/>
                  <a:t> for all </a:t>
                </a:r>
                <a14:m>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oMath>
                </a14:m>
                <a:r>
                  <a:rPr lang="en-US" dirty="0" smtClean="0"/>
                  <a:t> (i.e., that the demand is less than time (</a:t>
                </a:r>
                <a:r>
                  <a:rPr lang="en-US" dirty="0" err="1" smtClean="0"/>
                  <a:t>taskset</a:t>
                </a:r>
                <a:r>
                  <a:rPr lang="en-US" dirty="0" smtClean="0"/>
                  <a:t> feasible) for all times beyond </a:t>
                </a:r>
                <a14:m>
                  <m:oMath xmlns:m="http://schemas.openxmlformats.org/officeDocument/2006/math">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oMath>
                </a14:m>
                <a:endParaRPr lang="en-US" dirty="0" smtClean="0"/>
              </a:p>
              <a:p>
                <a:r>
                  <a:rPr lang="en-US" dirty="0" smtClean="0"/>
                  <a:t>Since</a:t>
                </a:r>
                <a:r>
                  <a:rPr lang="en-US" baseline="0" dirty="0" smtClean="0"/>
                  <a:t> </a:t>
                </a:r>
                <a14:m>
                  <m:oMath xmlns:m="http://schemas.openxmlformats.org/officeDocument/2006/math">
                    <m:r>
                      <a:rPr lang="en-US" b="0" i="1" baseline="0" smtClean="0">
                        <a:latin typeface="Cambria Math" charset="0"/>
                      </a:rPr>
                      <m:t>𝑔</m:t>
                    </m:r>
                    <m:d>
                      <m:dPr>
                        <m:ctrlPr>
                          <a:rPr lang="en-US" b="0" i="1" baseline="0" smtClean="0">
                            <a:latin typeface="Cambria Math" charset="0"/>
                          </a:rPr>
                        </m:ctrlPr>
                      </m:dPr>
                      <m:e>
                        <m:r>
                          <a:rPr lang="en-US" b="0" i="1" baseline="0" smtClean="0">
                            <a:latin typeface="Cambria Math" charset="0"/>
                          </a:rPr>
                          <m:t>𝐿</m:t>
                        </m:r>
                      </m:e>
                    </m:d>
                    <m:r>
                      <a:rPr lang="en-US" b="0" i="1" baseline="0" smtClean="0">
                        <a:latin typeface="Cambria Math" charset="0"/>
                      </a:rPr>
                      <m:t>≤</m:t>
                    </m:r>
                    <m:r>
                      <a:rPr lang="en-US" b="0" i="1" baseline="0" smtClean="0">
                        <a:latin typeface="Cambria Math" charset="0"/>
                      </a:rPr>
                      <m:t>𝐺</m:t>
                    </m:r>
                    <m:d>
                      <m:dPr>
                        <m:ctrlPr>
                          <a:rPr lang="en-US" b="0" i="1" baseline="0" smtClean="0">
                            <a:latin typeface="Cambria Math" charset="0"/>
                          </a:rPr>
                        </m:ctrlPr>
                      </m:dPr>
                      <m:e>
                        <m:r>
                          <a:rPr lang="en-US" b="0" i="1" baseline="0" smtClean="0">
                            <a:latin typeface="Cambria Math" charset="0"/>
                          </a:rPr>
                          <m:t>𝐿</m:t>
                        </m:r>
                      </m:e>
                    </m:d>
                  </m:oMath>
                </a14:m>
                <a:r>
                  <a:rPr lang="en-US" dirty="0" smtClean="0"/>
                  <a:t> for all </a:t>
                </a:r>
                <a14:m>
                  <m:oMath xmlns:m="http://schemas.openxmlformats.org/officeDocument/2006/math">
                    <m:r>
                      <a:rPr lang="en-US" b="0" i="1" smtClean="0">
                        <a:latin typeface="Cambria Math" charset="0"/>
                      </a:rPr>
                      <m:t>𝐿</m:t>
                    </m:r>
                    <m:r>
                      <a:rPr lang="en-US" b="0" i="1" smtClean="0">
                        <a:latin typeface="Cambria Math" charset="0"/>
                      </a:rPr>
                      <m:t>&gt;0</m:t>
                    </m:r>
                  </m:oMath>
                </a14:m>
                <a:r>
                  <a:rPr lang="en-US" dirty="0" smtClean="0"/>
                  <a:t>, sufficient</a:t>
                </a:r>
                <a:r>
                  <a:rPr lang="en-US" baseline="0" dirty="0" smtClean="0"/>
                  <a:t> to </a:t>
                </a:r>
                <a:r>
                  <a:rPr lang="en-US" dirty="0" smtClean="0"/>
                  <a:t>show that </a:t>
                </a:r>
                <a14:m>
                  <m:oMath xmlns:m="http://schemas.openxmlformats.org/officeDocument/2006/math">
                    <m:r>
                      <a:rPr lang="en-US" b="0" i="1" smtClean="0">
                        <a:latin typeface="Cambria Math" charset="0"/>
                      </a:rPr>
                      <m:t>𝐺</m:t>
                    </m:r>
                    <m:d>
                      <m:dPr>
                        <m:ctrlPr>
                          <a:rPr lang="en-US" b="0" i="1" smtClean="0">
                            <a:latin typeface="Cambria Math" charset="0"/>
                          </a:rPr>
                        </m:ctrlPr>
                      </m:dPr>
                      <m:e>
                        <m:r>
                          <a:rPr lang="en-US" b="0" i="1" smtClean="0">
                            <a:latin typeface="Cambria Math" charset="0"/>
                          </a:rPr>
                          <m:t>𝐿</m:t>
                        </m:r>
                      </m:e>
                    </m:d>
                    <m:r>
                      <a:rPr lang="en-US" b="0" i="1" smtClean="0">
                        <a:latin typeface="Cambria Math" charset="0"/>
                      </a:rPr>
                      <m:t>≤</m:t>
                    </m:r>
                    <m:r>
                      <a:rPr lang="en-US" b="0" i="1" smtClean="0">
                        <a:latin typeface="Cambria Math" charset="0"/>
                      </a:rPr>
                      <m:t>𝐿</m:t>
                    </m:r>
                  </m:oMath>
                </a14:m>
                <a:r>
                  <a:rPr lang="en-US" dirty="0" smtClean="0"/>
                  <a:t> for all </a:t>
                </a:r>
                <a14:m>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oMath>
                </a14:m>
                <a:endParaRPr lang="en-US" dirty="0" smtClean="0"/>
              </a:p>
              <a:p>
                <a14:m>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𝐺</m:t>
                    </m:r>
                    <m:r>
                      <a:rPr lang="en-US" b="0" i="1" smtClean="0">
                        <a:latin typeface="Cambria Math" charset="0"/>
                      </a:rPr>
                      <m:t>(</m:t>
                    </m:r>
                    <m:r>
                      <a:rPr lang="en-US" b="0" i="1" smtClean="0">
                        <a:latin typeface="Cambria Math" charset="0"/>
                      </a:rPr>
                      <m:t>𝐿</m:t>
                    </m:r>
                    <m:r>
                      <a:rPr lang="en-US" b="0" i="1" smtClean="0">
                        <a:latin typeface="Cambria Math" charset="0"/>
                      </a:rPr>
                      <m:t>)</m:t>
                    </m:r>
                  </m:oMath>
                </a14:m>
                <a:r>
                  <a:rPr lang="en-US" dirty="0" smtClean="0"/>
                  <a:t> is increasing, </a:t>
                </a:r>
                <a14:m>
                  <m:oMath xmlns:m="http://schemas.openxmlformats.org/officeDocument/2006/math">
                    <m:r>
                      <a:rPr lang="en-US" b="0" i="1" smtClean="0">
                        <a:latin typeface="Cambria Math" charset="0"/>
                      </a:rPr>
                      <m:t>𝐺</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e>
                    </m:d>
                    <m:r>
                      <a:rPr lang="en-US" b="0" i="1" smtClean="0">
                        <a:latin typeface="Cambria Math" charset="0"/>
                      </a:rPr>
                      <m:t>≤</m:t>
                    </m:r>
                    <m:r>
                      <a:rPr lang="en-US" b="0" i="1" smtClean="0">
                        <a:latin typeface="Cambria Math" charset="0"/>
                      </a:rPr>
                      <m:t>𝐺</m:t>
                    </m:r>
                    <m:r>
                      <a:rPr lang="en-US" b="0" i="1" smtClean="0">
                        <a:latin typeface="Cambria Math" charset="0"/>
                      </a:rPr>
                      <m:t>(</m:t>
                    </m:r>
                    <m:r>
                      <a:rPr lang="en-US" b="0" i="1" smtClean="0">
                        <a:latin typeface="Cambria Math" charset="0"/>
                      </a:rPr>
                      <m:t>𝐿</m:t>
                    </m:r>
                    <m:r>
                      <a:rPr lang="en-US" b="0" i="1" smtClean="0">
                        <a:latin typeface="Cambria Math" charset="0"/>
                      </a:rPr>
                      <m:t>)</m:t>
                    </m:r>
                  </m:oMath>
                </a14:m>
                <a:r>
                  <a:rPr lang="en-US" dirty="0" smtClean="0"/>
                  <a:t> for all </a:t>
                </a:r>
                <a14:m>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oMath>
                </a14:m>
                <a:r>
                  <a:rPr lang="en-US" dirty="0" smtClean="0"/>
                  <a:t> </a:t>
                </a:r>
                <a:r>
                  <a:rPr lang="en-US" dirty="0" smtClean="0">
                    <a:sym typeface="Wingdings"/>
                  </a:rPr>
                  <a:t></a:t>
                </a:r>
                <a:r>
                  <a:rPr lang="en-US" baseline="0" dirty="0" smtClean="0">
                    <a:sym typeface="Wingdings"/>
                  </a:rPr>
                  <a:t> </a:t>
                </a:r>
                <a14:m>
                  <m:oMath xmlns:m="http://schemas.openxmlformats.org/officeDocument/2006/math">
                    <m:r>
                      <a:rPr lang="en-US" b="0" i="1" baseline="0" smtClean="0">
                        <a:latin typeface="Cambria Math" charset="0"/>
                        <a:sym typeface="Wingdings"/>
                      </a:rPr>
                      <m:t>𝐺</m:t>
                    </m:r>
                    <m:d>
                      <m:dPr>
                        <m:ctrlPr>
                          <a:rPr lang="en-US" b="0" i="1" baseline="0" smtClean="0">
                            <a:latin typeface="Cambria Math" charset="0"/>
                            <a:sym typeface="Wingdings"/>
                          </a:rPr>
                        </m:ctrlPr>
                      </m:dPr>
                      <m:e>
                        <m:sSup>
                          <m:sSupPr>
                            <m:ctrlPr>
                              <a:rPr lang="en-US" b="0" i="1" baseline="0" smtClean="0">
                                <a:latin typeface="Cambria Math" charset="0"/>
                                <a:sym typeface="Wingdings"/>
                              </a:rPr>
                            </m:ctrlPr>
                          </m:sSupPr>
                          <m:e>
                            <m:r>
                              <a:rPr lang="en-US" b="0" i="1" baseline="0" smtClean="0">
                                <a:latin typeface="Cambria Math" charset="0"/>
                                <a:sym typeface="Wingdings"/>
                              </a:rPr>
                              <m:t>𝐿</m:t>
                            </m:r>
                          </m:e>
                          <m:sup>
                            <m:r>
                              <a:rPr lang="en-US" b="0" i="1" baseline="0" smtClean="0">
                                <a:latin typeface="Cambria Math" charset="0"/>
                                <a:sym typeface="Wingdings"/>
                              </a:rPr>
                              <m:t>∗</m:t>
                            </m:r>
                          </m:sup>
                        </m:sSup>
                      </m:e>
                    </m:d>
                    <m:r>
                      <a:rPr lang="en-US" b="0" i="1" baseline="0" smtClean="0">
                        <a:latin typeface="Cambria Math" charset="0"/>
                        <a:sym typeface="Wingdings"/>
                      </a:rPr>
                      <m:t>=</m:t>
                    </m:r>
                    <m:sSup>
                      <m:sSupPr>
                        <m:ctrlPr>
                          <a:rPr lang="en-US" b="0" i="1" baseline="0" smtClean="0">
                            <a:latin typeface="Cambria Math" charset="0"/>
                            <a:sym typeface="Wingdings"/>
                          </a:rPr>
                        </m:ctrlPr>
                      </m:sSupPr>
                      <m:e>
                        <m:r>
                          <a:rPr lang="en-US" b="0" i="1" baseline="0" smtClean="0">
                            <a:latin typeface="Cambria Math" charset="0"/>
                            <a:sym typeface="Wingdings"/>
                          </a:rPr>
                          <m:t>𝐿</m:t>
                        </m:r>
                      </m:e>
                      <m:sup>
                        <m:r>
                          <a:rPr lang="en-US" b="0" i="1" baseline="0" smtClean="0">
                            <a:latin typeface="Cambria Math" charset="0"/>
                            <a:sym typeface="Wingdings"/>
                          </a:rPr>
                          <m:t>∗</m:t>
                        </m:r>
                      </m:sup>
                    </m:sSup>
                    <m:r>
                      <a:rPr lang="en-US" b="0" i="1" baseline="0" smtClean="0">
                        <a:latin typeface="Cambria Math" charset="0"/>
                        <a:sym typeface="Wingdings"/>
                      </a:rPr>
                      <m:t>≤</m:t>
                    </m:r>
                    <m:r>
                      <a:rPr lang="en-US" b="1" i="1" baseline="0" smtClean="0">
                        <a:latin typeface="Cambria Math" charset="0"/>
                        <a:sym typeface="Wingdings"/>
                      </a:rPr>
                      <m:t>𝑮</m:t>
                    </m:r>
                    <m:d>
                      <m:dPr>
                        <m:ctrlPr>
                          <a:rPr lang="en-US" b="1" i="1" baseline="0" smtClean="0">
                            <a:latin typeface="Cambria Math" charset="0"/>
                            <a:sym typeface="Wingdings"/>
                          </a:rPr>
                        </m:ctrlPr>
                      </m:dPr>
                      <m:e>
                        <m:r>
                          <a:rPr lang="en-US" b="1" i="1" baseline="0" smtClean="0">
                            <a:latin typeface="Cambria Math" charset="0"/>
                            <a:sym typeface="Wingdings"/>
                          </a:rPr>
                          <m:t>𝑳</m:t>
                        </m:r>
                      </m:e>
                    </m:d>
                    <m:r>
                      <a:rPr lang="en-US" b="1" i="1" baseline="0" smtClean="0">
                        <a:latin typeface="Cambria Math" charset="0"/>
                        <a:sym typeface="Wingdings"/>
                      </a:rPr>
                      <m:t>=</m:t>
                    </m:r>
                    <m:r>
                      <a:rPr lang="en-US" b="1" i="1" baseline="0" smtClean="0">
                        <a:latin typeface="Cambria Math" charset="0"/>
                        <a:sym typeface="Wingdings"/>
                      </a:rPr>
                      <m:t>𝑳𝑼</m:t>
                    </m:r>
                    <m:r>
                      <a:rPr lang="en-US" b="1" i="1" baseline="0" smtClean="0">
                        <a:latin typeface="Cambria Math" charset="0"/>
                        <a:sym typeface="Wingdings"/>
                      </a:rPr>
                      <m:t>+</m:t>
                    </m:r>
                    <m:r>
                      <a:rPr lang="en-US" b="1" i="1" baseline="0" smtClean="0">
                        <a:latin typeface="Cambria Math" charset="0"/>
                        <a:sym typeface="Wingdings"/>
                      </a:rPr>
                      <m:t>𝑨</m:t>
                    </m:r>
                  </m:oMath>
                </a14:m>
                <a:r>
                  <a:rPr lang="en-US" b="1" dirty="0" smtClean="0"/>
                  <a:t> </a:t>
                </a:r>
                <a:r>
                  <a:rPr lang="en-US" dirty="0" smtClean="0"/>
                  <a:t>for all</a:t>
                </a:r>
                <a:r>
                  <a:rPr lang="en-US" baseline="0" dirty="0" smtClean="0"/>
                  <a:t> </a:t>
                </a:r>
                <a14:m>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oMath>
                </a14:m>
                <a:endParaRPr lang="en-US" dirty="0" smtClean="0"/>
              </a:p>
              <a:p>
                <a:r>
                  <a:rPr lang="en-US" dirty="0" smtClean="0"/>
                  <a:t>But</a:t>
                </a:r>
                <a:r>
                  <a:rPr lang="en-US" baseline="0" dirty="0" smtClean="0"/>
                  <a:t> </a:t>
                </a:r>
                <a14:m>
                  <m:oMath xmlns:m="http://schemas.openxmlformats.org/officeDocument/2006/math">
                    <m:sSup>
                      <m:sSupPr>
                        <m:ctrlPr>
                          <a:rPr lang="en-US" b="0" i="1" baseline="0" smtClean="0">
                            <a:latin typeface="Cambria Math" charset="0"/>
                          </a:rPr>
                        </m:ctrlPr>
                      </m:sSupPr>
                      <m:e>
                        <m:r>
                          <a:rPr lang="en-US" b="0" i="1" baseline="0" smtClean="0">
                            <a:latin typeface="Cambria Math" charset="0"/>
                          </a:rPr>
                          <m:t>𝐿</m:t>
                        </m:r>
                      </m:e>
                      <m:sup>
                        <m:r>
                          <a:rPr lang="en-US" b="0" i="1" baseline="0" smtClean="0">
                            <a:latin typeface="Cambria Math" charset="0"/>
                          </a:rPr>
                          <m:t>∗</m:t>
                        </m:r>
                      </m:sup>
                    </m:sSup>
                    <m:r>
                      <a:rPr lang="en-US" b="0" i="1" baseline="0" smtClean="0">
                        <a:latin typeface="Cambria Math" charset="0"/>
                      </a:rPr>
                      <m:t>=</m:t>
                    </m:r>
                    <m:f>
                      <m:fPr>
                        <m:ctrlPr>
                          <a:rPr lang="en-US" b="0" i="1" baseline="0" smtClean="0">
                            <a:latin typeface="Cambria Math" charset="0"/>
                          </a:rPr>
                        </m:ctrlPr>
                      </m:fPr>
                      <m:num>
                        <m:r>
                          <a:rPr lang="en-US" b="0" i="1" baseline="0" smtClean="0">
                            <a:latin typeface="Cambria Math" charset="0"/>
                          </a:rPr>
                          <m:t>𝐴</m:t>
                        </m:r>
                      </m:num>
                      <m:den>
                        <m:r>
                          <a:rPr lang="en-US" b="0" i="1" baseline="0" smtClean="0">
                            <a:latin typeface="Cambria Math" charset="0"/>
                          </a:rPr>
                          <m:t>1−</m:t>
                        </m:r>
                        <m:r>
                          <a:rPr lang="en-US" b="0" i="1" baseline="0" smtClean="0">
                            <a:latin typeface="Cambria Math" charset="0"/>
                          </a:rPr>
                          <m:t>𝑈</m:t>
                        </m:r>
                      </m:den>
                    </m:f>
                  </m:oMath>
                </a14:m>
                <a:r>
                  <a:rPr lang="en-US" dirty="0" smtClean="0"/>
                  <a:t> </a:t>
                </a:r>
                <a:r>
                  <a:rPr lang="en-US" dirty="0" smtClean="0">
                    <a:sym typeface="Wingdings"/>
                  </a:rPr>
                  <a:t></a:t>
                </a:r>
                <a14:m>
                  <m:oMath xmlns:m="http://schemas.openxmlformats.org/officeDocument/2006/math">
                    <m:f>
                      <m:fPr>
                        <m:ctrlPr>
                          <a:rPr lang="en-US" b="0" i="1" baseline="0" smtClean="0">
                            <a:latin typeface="Cambria Math" charset="0"/>
                          </a:rPr>
                        </m:ctrlPr>
                      </m:fPr>
                      <m:num>
                        <m:r>
                          <a:rPr lang="en-US" b="0" i="1" baseline="0" smtClean="0">
                            <a:latin typeface="Cambria Math" charset="0"/>
                          </a:rPr>
                          <m:t>𝐴</m:t>
                        </m:r>
                      </m:num>
                      <m:den>
                        <m:r>
                          <a:rPr lang="en-US" b="0" i="1" baseline="0" smtClean="0">
                            <a:latin typeface="Cambria Math" charset="0"/>
                          </a:rPr>
                          <m:t>1−</m:t>
                        </m:r>
                        <m:r>
                          <a:rPr lang="en-US" b="0" i="1" baseline="0" smtClean="0">
                            <a:latin typeface="Cambria Math" charset="0"/>
                          </a:rPr>
                          <m:t>𝑈</m:t>
                        </m:r>
                      </m:den>
                    </m:f>
                    <m:r>
                      <a:rPr lang="en-US" b="0" i="1" baseline="0" smtClean="0">
                        <a:latin typeface="Cambria Math" charset="0"/>
                        <a:sym typeface="Wingdings"/>
                      </a:rPr>
                      <m:t>≤</m:t>
                    </m:r>
                    <m:r>
                      <a:rPr lang="en-US" b="0" i="1" baseline="0" smtClean="0">
                        <a:latin typeface="Cambria Math" charset="0"/>
                        <a:sym typeface="Wingdings"/>
                      </a:rPr>
                      <m:t>𝐿𝑈</m:t>
                    </m:r>
                    <m:r>
                      <a:rPr lang="en-US" b="0" i="1" baseline="0" smtClean="0">
                        <a:latin typeface="Cambria Math" charset="0"/>
                        <a:sym typeface="Wingdings"/>
                      </a:rPr>
                      <m:t>+</m:t>
                    </m:r>
                    <m:r>
                      <a:rPr lang="en-US" b="0" i="1" baseline="0" smtClean="0">
                        <a:latin typeface="Cambria Math" charset="0"/>
                        <a:sym typeface="Wingdings"/>
                      </a:rPr>
                      <m:t>𝐴</m:t>
                    </m:r>
                    <m:r>
                      <a:rPr lang="en-US" b="0" i="1" baseline="0" smtClean="0">
                        <a:latin typeface="Cambria Math" charset="0"/>
                        <a:sym typeface="Wingdings"/>
                      </a:rPr>
                      <m:t>⇒</m:t>
                    </m:r>
                    <m:r>
                      <a:rPr lang="en-US" b="0" i="1" baseline="0" smtClean="0">
                        <a:latin typeface="Cambria Math" charset="0"/>
                        <a:sym typeface="Wingdings"/>
                      </a:rPr>
                      <m:t>𝐴</m:t>
                    </m:r>
                    <m:d>
                      <m:dPr>
                        <m:ctrlPr>
                          <a:rPr lang="en-US" b="0" i="1" baseline="0" smtClean="0">
                            <a:latin typeface="Cambria Math" charset="0"/>
                            <a:sym typeface="Wingdings"/>
                          </a:rPr>
                        </m:ctrlPr>
                      </m:dPr>
                      <m:e>
                        <m:f>
                          <m:fPr>
                            <m:ctrlPr>
                              <a:rPr lang="en-US" b="0" i="1" baseline="0" smtClean="0">
                                <a:latin typeface="Cambria Math" charset="0"/>
                                <a:sym typeface="Wingdings"/>
                              </a:rPr>
                            </m:ctrlPr>
                          </m:fPr>
                          <m:num>
                            <m:r>
                              <a:rPr lang="en-US" b="0" i="1" baseline="0" smtClean="0">
                                <a:latin typeface="Cambria Math" charset="0"/>
                                <a:sym typeface="Wingdings"/>
                              </a:rPr>
                              <m:t>1</m:t>
                            </m:r>
                          </m:num>
                          <m:den>
                            <m:r>
                              <a:rPr lang="en-US" b="0" i="1" baseline="0" smtClean="0">
                                <a:latin typeface="Cambria Math" charset="0"/>
                                <a:sym typeface="Wingdings"/>
                              </a:rPr>
                              <m:t>1−</m:t>
                            </m:r>
                            <m:r>
                              <a:rPr lang="en-US" b="0" i="1" baseline="0" smtClean="0">
                                <a:latin typeface="Cambria Math" charset="0"/>
                                <a:sym typeface="Wingdings"/>
                              </a:rPr>
                              <m:t>𝑈</m:t>
                            </m:r>
                          </m:den>
                        </m:f>
                        <m:r>
                          <a:rPr lang="en-US" b="0" i="1" baseline="0" smtClean="0">
                            <a:latin typeface="Cambria Math" charset="0"/>
                            <a:sym typeface="Wingdings"/>
                          </a:rPr>
                          <m:t>−1</m:t>
                        </m:r>
                      </m:e>
                    </m:d>
                    <m:r>
                      <a:rPr lang="en-US" b="0" i="1" baseline="0" smtClean="0">
                        <a:latin typeface="Cambria Math" charset="0"/>
                        <a:sym typeface="Wingdings"/>
                      </a:rPr>
                      <m:t>≤</m:t>
                    </m:r>
                    <m:r>
                      <a:rPr lang="en-US" b="0" i="1" baseline="0" smtClean="0">
                        <a:latin typeface="Cambria Math" charset="0"/>
                        <a:sym typeface="Wingdings"/>
                      </a:rPr>
                      <m:t>𝐿𝑈</m:t>
                    </m:r>
                    <m:r>
                      <a:rPr lang="en-US" b="0" i="1" baseline="0" smtClean="0">
                        <a:latin typeface="Cambria Math" charset="0"/>
                        <a:sym typeface="Wingdings"/>
                      </a:rPr>
                      <m:t>⇒</m:t>
                    </m:r>
                    <m:f>
                      <m:fPr>
                        <m:ctrlPr>
                          <a:rPr lang="en-US" b="0" i="1" baseline="0" smtClean="0">
                            <a:latin typeface="Cambria Math" charset="0"/>
                            <a:sym typeface="Wingdings"/>
                          </a:rPr>
                        </m:ctrlPr>
                      </m:fPr>
                      <m:num>
                        <m:r>
                          <a:rPr lang="en-US" b="0" i="1" baseline="0" smtClean="0">
                            <a:latin typeface="Cambria Math" charset="0"/>
                            <a:sym typeface="Wingdings"/>
                          </a:rPr>
                          <m:t>𝐴𝑈</m:t>
                        </m:r>
                      </m:num>
                      <m:den>
                        <m:r>
                          <a:rPr lang="en-US" b="0" i="1" baseline="0" smtClean="0">
                            <a:latin typeface="Cambria Math" charset="0"/>
                            <a:sym typeface="Wingdings"/>
                          </a:rPr>
                          <m:t>1−</m:t>
                        </m:r>
                        <m:r>
                          <a:rPr lang="en-US" b="0" i="1" baseline="0" smtClean="0">
                            <a:latin typeface="Cambria Math" charset="0"/>
                            <a:sym typeface="Wingdings"/>
                          </a:rPr>
                          <m:t>𝑈</m:t>
                        </m:r>
                      </m:den>
                    </m:f>
                    <m:r>
                      <a:rPr lang="en-US" b="0" i="1" baseline="0" smtClean="0">
                        <a:latin typeface="Cambria Math" charset="0"/>
                        <a:sym typeface="Wingdings"/>
                      </a:rPr>
                      <m:t>≤</m:t>
                    </m:r>
                    <m:r>
                      <a:rPr lang="en-US" b="0" i="1" baseline="0" smtClean="0">
                        <a:latin typeface="Cambria Math" charset="0"/>
                        <a:sym typeface="Wingdings"/>
                      </a:rPr>
                      <m:t>𝐿𝑈</m:t>
                    </m:r>
                    <m:r>
                      <a:rPr lang="en-US" b="0" i="1" baseline="0" smtClean="0">
                        <a:latin typeface="Cambria Math" charset="0"/>
                        <a:sym typeface="Wingdings"/>
                      </a:rPr>
                      <m:t>⇒</m:t>
                    </m:r>
                    <m:r>
                      <a:rPr lang="en-US" b="0" i="1" baseline="0" smtClean="0">
                        <a:latin typeface="Cambria Math" charset="0"/>
                        <a:sym typeface="Wingdings"/>
                      </a:rPr>
                      <m:t>𝐴</m:t>
                    </m:r>
                    <m:r>
                      <a:rPr lang="en-US" b="0" i="1" baseline="0" smtClean="0">
                        <a:latin typeface="Cambria Math" charset="0"/>
                        <a:sym typeface="Wingdings"/>
                      </a:rPr>
                      <m:t>≤</m:t>
                    </m:r>
                    <m:r>
                      <a:rPr lang="en-US" b="0" i="1" baseline="0" smtClean="0">
                        <a:latin typeface="Cambria Math" charset="0"/>
                        <a:sym typeface="Wingdings"/>
                      </a:rPr>
                      <m:t>𝐿</m:t>
                    </m:r>
                    <m:r>
                      <a:rPr lang="en-US" b="0" i="1" baseline="0" smtClean="0">
                        <a:latin typeface="Cambria Math" charset="0"/>
                        <a:sym typeface="Wingdings"/>
                      </a:rPr>
                      <m:t>−</m:t>
                    </m:r>
                    <m:r>
                      <a:rPr lang="en-US" b="0" i="1" baseline="0" smtClean="0">
                        <a:latin typeface="Cambria Math" charset="0"/>
                        <a:sym typeface="Wingdings"/>
                      </a:rPr>
                      <m:t>𝐿𝑈</m:t>
                    </m:r>
                    <m:r>
                      <a:rPr lang="en-US" b="0" i="1" baseline="0" smtClean="0">
                        <a:latin typeface="Cambria Math" charset="0"/>
                        <a:sym typeface="Wingdings"/>
                      </a:rPr>
                      <m:t>⇒</m:t>
                    </m:r>
                    <m:r>
                      <a:rPr lang="en-US" b="1" i="1" baseline="0" smtClean="0">
                        <a:latin typeface="Cambria Math" charset="0"/>
                        <a:sym typeface="Wingdings"/>
                      </a:rPr>
                      <m:t>𝑳𝑼</m:t>
                    </m:r>
                    <m:r>
                      <a:rPr lang="en-US" b="1" i="1" baseline="0" smtClean="0">
                        <a:latin typeface="Cambria Math" charset="0"/>
                        <a:sym typeface="Wingdings"/>
                      </a:rPr>
                      <m:t>+</m:t>
                    </m:r>
                    <m:r>
                      <a:rPr lang="en-US" b="1" i="1" baseline="0" smtClean="0">
                        <a:latin typeface="Cambria Math" charset="0"/>
                        <a:sym typeface="Wingdings"/>
                      </a:rPr>
                      <m:t>𝑨</m:t>
                    </m:r>
                    <m:r>
                      <a:rPr lang="en-US" b="0" i="1" baseline="0" smtClean="0">
                        <a:latin typeface="Cambria Math" charset="0"/>
                        <a:sym typeface="Wingdings"/>
                      </a:rPr>
                      <m:t>≤</m:t>
                    </m:r>
                    <m:r>
                      <a:rPr lang="en-US" b="0" i="1" baseline="0" smtClean="0">
                        <a:latin typeface="Cambria Math" charset="0"/>
                        <a:sym typeface="Wingdings"/>
                      </a:rPr>
                      <m:t>𝐿</m:t>
                    </m:r>
                  </m:oMath>
                </a14:m>
                <a:r>
                  <a:rPr lang="en-US" dirty="0" smtClean="0"/>
                  <a:t> for all</a:t>
                </a:r>
                <a:r>
                  <a:rPr lang="en-US" baseline="0" dirty="0" smtClean="0"/>
                  <a:t> </a:t>
                </a:r>
                <a14:m>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𝐿</m:t>
                        </m:r>
                      </m:e>
                      <m:sup>
                        <m:r>
                          <a:rPr lang="en-US" b="0" i="1" smtClean="0">
                            <a:latin typeface="Cambria Math" charset="0"/>
                          </a:rPr>
                          <m:t>∗</m:t>
                        </m:r>
                      </m:sup>
                    </m:sSup>
                  </m:oMath>
                </a14:m>
                <a:r>
                  <a:rPr lang="en-US" dirty="0" smtClean="0"/>
                  <a:t>.</a:t>
                </a:r>
                <a:endParaRPr lang="en-US" dirty="0"/>
              </a:p>
            </p:txBody>
          </p:sp>
        </mc:Choice>
        <mc:Fallback xmlns="">
          <p:sp>
            <p:nvSpPr>
              <p:cNvPr id="3" name="Notes Placeholder 2"/>
              <p:cNvSpPr>
                <a:spLocks noGrp="1"/>
              </p:cNvSpPr>
              <p:nvPr>
                <p:ph type="body" idx="1"/>
              </p:nvPr>
            </p:nvSpPr>
            <p:spPr/>
            <p:txBody>
              <a:bodyPr/>
              <a:lstStyle/>
              <a:p>
                <a:r>
                  <a:rPr lang="en-US" dirty="0" smtClean="0"/>
                  <a:t>Let </a:t>
                </a:r>
                <a:r>
                  <a:rPr lang="en-US" b="0" i="0" smtClean="0">
                    <a:latin typeface="Cambria Math" charset="0"/>
                  </a:rPr>
                  <a:t>𝐴=∑8_𝑖▒〖(𝑃_𝑖−𝐷_𝑖 ) 𝑈_𝑖 〗</a:t>
                </a:r>
                <a:r>
                  <a:rPr lang="en-US" dirty="0" smtClean="0"/>
                  <a:t>. Does the map </a:t>
                </a:r>
                <a:r>
                  <a:rPr lang="en-US" b="0" i="0" smtClean="0">
                    <a:latin typeface="Cambria Math" charset="0"/>
                  </a:rPr>
                  <a:t>t↦𝑡𝑈+𝐴</a:t>
                </a:r>
                <a:r>
                  <a:rPr lang="en-US" dirty="0" smtClean="0"/>
                  <a:t> have a fixed point?</a:t>
                </a:r>
              </a:p>
              <a:p>
                <a:r>
                  <a:rPr lang="en-US" sz="1200" b="0" i="0" kern="1200" dirty="0" smtClean="0">
                    <a:solidFill>
                      <a:schemeClr val="tx1"/>
                    </a:solidFill>
                    <a:effectLst/>
                    <a:latin typeface="+mn-lt"/>
                    <a:ea typeface="+mn-ea"/>
                    <a:cs typeface="+mn-cs"/>
                  </a:rPr>
                  <a:t>Let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be a </a:t>
                </a:r>
                <a:r>
                  <a:rPr lang="en-US" sz="1200" b="0" i="0" u="none" strike="noStrike" kern="1200" dirty="0" smtClean="0">
                    <a:solidFill>
                      <a:schemeClr val="tx1"/>
                    </a:solidFill>
                    <a:effectLst/>
                    <a:latin typeface="+mn-lt"/>
                    <a:ea typeface="+mn-ea"/>
                    <a:cs typeface="+mn-cs"/>
                    <a:hlinkClick r:id="rId7" tooltip="Metric space"/>
                  </a:rPr>
                  <a:t>metric space</a:t>
                </a:r>
                <a:r>
                  <a:rPr lang="en-US" sz="1200" b="0" i="0" kern="1200" dirty="0" smtClean="0">
                    <a:solidFill>
                      <a:schemeClr val="tx1"/>
                    </a:solidFill>
                    <a:effectLst/>
                    <a:latin typeface="+mn-lt"/>
                    <a:ea typeface="+mn-ea"/>
                    <a:cs typeface="+mn-cs"/>
                  </a:rPr>
                  <a:t>. Then a map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 :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is called a </a:t>
                </a:r>
                <a:r>
                  <a:rPr lang="en-US" sz="1200" b="0" i="0" u="none" strike="noStrike" kern="1200" dirty="0" smtClean="0">
                    <a:solidFill>
                      <a:schemeClr val="tx1"/>
                    </a:solidFill>
                    <a:effectLst/>
                    <a:latin typeface="+mn-lt"/>
                    <a:ea typeface="+mn-ea"/>
                    <a:cs typeface="+mn-cs"/>
                    <a:hlinkClick r:id="rId8" tooltip="Contraction mapping"/>
                  </a:rPr>
                  <a:t>contraction mapping</a:t>
                </a:r>
                <a:r>
                  <a:rPr lang="en-US" sz="1200" b="0" i="0" kern="1200" dirty="0" smtClean="0">
                    <a:solidFill>
                      <a:schemeClr val="tx1"/>
                    </a:solidFill>
                    <a:effectLst/>
                    <a:latin typeface="+mn-lt"/>
                    <a:ea typeface="+mn-ea"/>
                    <a:cs typeface="+mn-cs"/>
                  </a:rPr>
                  <a:t> on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if there exists </a:t>
                </a:r>
                <a:r>
                  <a:rPr lang="en-US" sz="1200" b="0" i="1" kern="1200" dirty="0" smtClean="0">
                    <a:solidFill>
                      <a:schemeClr val="tx1"/>
                    </a:solidFill>
                    <a:effectLst/>
                    <a:latin typeface="+mn-lt"/>
                    <a:ea typeface="+mn-ea"/>
                    <a:cs typeface="+mn-cs"/>
                  </a:rPr>
                  <a:t>q</a:t>
                </a:r>
                <a:r>
                  <a:rPr lang="en-US" sz="1200" b="0" i="0" kern="1200" dirty="0" smtClean="0">
                    <a:solidFill>
                      <a:schemeClr val="tx1"/>
                    </a:solidFill>
                    <a:effectLst/>
                    <a:latin typeface="+mn-lt"/>
                    <a:ea typeface="+mn-ea"/>
                    <a:cs typeface="+mn-cs"/>
                  </a:rPr>
                  <a:t> ∈ [0, 1) such that</a:t>
                </a:r>
              </a:p>
              <a:p>
                <a:r>
                  <a:rPr lang="en-US" dirty="0" smtClean="0">
                    <a:effectLst/>
                  </a:rPr>
                  <a:t>	d(T(x),T(y))≤</a:t>
                </a:r>
                <a:r>
                  <a:rPr lang="en-US" dirty="0" err="1" smtClean="0">
                    <a:effectLst/>
                  </a:rPr>
                  <a:t>qd</a:t>
                </a:r>
                <a:r>
                  <a:rPr lang="en-US" dirty="0" smtClean="0">
                    <a:effectLst/>
                  </a:rPr>
                  <a:t>(</a:t>
                </a:r>
                <a:r>
                  <a:rPr lang="en-US" dirty="0" err="1" smtClean="0">
                    <a:effectLst/>
                  </a:rPr>
                  <a:t>x,y</a:t>
                </a:r>
                <a:r>
                  <a:rPr lang="en-US" dirty="0" smtClean="0">
                    <a:effectLst/>
                  </a:rPr>
                  <a:t>)</a:t>
                </a:r>
                <a:r>
                  <a:rPr lang="en-US" sz="1200" b="0" i="0" kern="1200" dirty="0" smtClean="0">
                    <a:solidFill>
                      <a:schemeClr val="tx1"/>
                    </a:solidFill>
                    <a:effectLst/>
                    <a:latin typeface="+mn-lt"/>
                    <a:ea typeface="+mn-ea"/>
                    <a:cs typeface="+mn-cs"/>
                  </a:rPr>
                  <a:t>for all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in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b="1" dirty="0" err="1" smtClean="0">
                    <a:effectLst/>
                  </a:rPr>
                  <a:t>Banach</a:t>
                </a:r>
                <a:r>
                  <a:rPr lang="en-US" b="1" dirty="0" smtClean="0">
                    <a:effectLst/>
                  </a:rPr>
                  <a:t> Fixed Point Theorem.</a:t>
                </a:r>
                <a:r>
                  <a:rPr lang="en-US" dirty="0" smtClean="0">
                    <a:effectLst/>
                  </a:rPr>
                  <a:t> Let (</a:t>
                </a:r>
                <a:r>
                  <a:rPr lang="en-US" i="1" dirty="0" smtClean="0">
                    <a:effectLst/>
                  </a:rPr>
                  <a:t>X</a:t>
                </a:r>
                <a:r>
                  <a:rPr lang="en-US" dirty="0" smtClean="0">
                    <a:effectLst/>
                  </a:rPr>
                  <a:t>, </a:t>
                </a:r>
                <a:r>
                  <a:rPr lang="en-US" i="1" dirty="0" smtClean="0">
                    <a:effectLst/>
                  </a:rPr>
                  <a:t>d</a:t>
                </a:r>
                <a:r>
                  <a:rPr lang="en-US" dirty="0" smtClean="0">
                    <a:effectLst/>
                  </a:rPr>
                  <a:t>) be a non-empty </a:t>
                </a:r>
                <a:r>
                  <a:rPr lang="en-US" sz="1200" u="none" strike="noStrike" kern="1200" dirty="0" smtClean="0">
                    <a:solidFill>
                      <a:schemeClr val="tx1"/>
                    </a:solidFill>
                    <a:effectLst/>
                    <a:latin typeface="+mn-lt"/>
                    <a:ea typeface="+mn-ea"/>
                    <a:cs typeface="+mn-cs"/>
                    <a:hlinkClick r:id="rId9" tooltip="Complete metric space"/>
                  </a:rPr>
                  <a:t>complete metric space</a:t>
                </a:r>
                <a:r>
                  <a:rPr lang="en-US" dirty="0" smtClean="0">
                    <a:effectLst/>
                  </a:rPr>
                  <a:t> with a contraction mapping </a:t>
                </a:r>
                <a:r>
                  <a:rPr lang="en-US" i="1" dirty="0" smtClean="0">
                    <a:effectLst/>
                  </a:rPr>
                  <a:t>T</a:t>
                </a:r>
                <a:r>
                  <a:rPr lang="en-US" dirty="0" smtClean="0">
                    <a:effectLst/>
                  </a:rPr>
                  <a:t> : </a:t>
                </a:r>
                <a:r>
                  <a:rPr lang="en-US" i="1" dirty="0" smtClean="0">
                    <a:effectLst/>
                  </a:rPr>
                  <a:t>X</a:t>
                </a:r>
                <a:r>
                  <a:rPr lang="en-US" dirty="0" smtClean="0">
                    <a:effectLst/>
                  </a:rPr>
                  <a:t> → </a:t>
                </a:r>
                <a:r>
                  <a:rPr lang="en-US" i="1" dirty="0" smtClean="0">
                    <a:effectLst/>
                  </a:rPr>
                  <a:t>X</a:t>
                </a:r>
                <a:r>
                  <a:rPr lang="en-US" dirty="0" smtClean="0">
                    <a:effectLst/>
                  </a:rPr>
                  <a:t>. Then </a:t>
                </a:r>
                <a:r>
                  <a:rPr lang="en-US" i="1" dirty="0" smtClean="0">
                    <a:effectLst/>
                  </a:rPr>
                  <a:t>T</a:t>
                </a:r>
                <a:r>
                  <a:rPr lang="en-US" dirty="0" smtClean="0">
                    <a:effectLst/>
                  </a:rPr>
                  <a:t> admits a unique </a:t>
                </a:r>
                <a:r>
                  <a:rPr lang="en-US" sz="1200" u="none" strike="noStrike" kern="1200" dirty="0" smtClean="0">
                    <a:solidFill>
                      <a:schemeClr val="tx1"/>
                    </a:solidFill>
                    <a:effectLst/>
                    <a:latin typeface="+mn-lt"/>
                    <a:ea typeface="+mn-ea"/>
                    <a:cs typeface="+mn-cs"/>
                    <a:hlinkClick r:id="rId10" tooltip="Fixed point (mathematics)"/>
                  </a:rPr>
                  <a:t>fixed-point</a:t>
                </a:r>
                <a:r>
                  <a:rPr lang="en-US" sz="1200" u="none" strike="noStrike" kern="1200" dirty="0" smtClean="0">
                    <a:solidFill>
                      <a:schemeClr val="tx1"/>
                    </a:solidFill>
                    <a:effectLst/>
                    <a:latin typeface="+mn-lt"/>
                    <a:ea typeface="+mn-ea"/>
                    <a:cs typeface="+mn-cs"/>
                  </a:rPr>
                  <a:t> </a:t>
                </a:r>
                <a:r>
                  <a:rPr lang="en-US" i="1" dirty="0" smtClean="0">
                    <a:effectLst/>
                  </a:rPr>
                  <a:t>x*</a:t>
                </a:r>
                <a:r>
                  <a:rPr lang="en-US" dirty="0" smtClean="0">
                    <a:effectLst/>
                  </a:rPr>
                  <a:t> in </a:t>
                </a:r>
                <a:r>
                  <a:rPr lang="en-US" i="1" dirty="0" smtClean="0">
                    <a:effectLst/>
                  </a:rPr>
                  <a:t>X</a:t>
                </a:r>
                <a:r>
                  <a:rPr lang="en-US" dirty="0" smtClean="0">
                    <a:effectLst/>
                  </a:rPr>
                  <a:t> (i.e. </a:t>
                </a:r>
                <a:r>
                  <a:rPr lang="en-US" i="1" dirty="0" smtClean="0">
                    <a:effectLst/>
                  </a:rPr>
                  <a:t>T</a:t>
                </a:r>
                <a:r>
                  <a:rPr lang="en-US" dirty="0" smtClean="0">
                    <a:effectLst/>
                  </a:rPr>
                  <a:t>(</a:t>
                </a:r>
                <a:r>
                  <a:rPr lang="en-US" i="1" dirty="0" smtClean="0">
                    <a:effectLst/>
                  </a:rPr>
                  <a:t>x*</a:t>
                </a:r>
                <a:r>
                  <a:rPr lang="en-US" dirty="0" smtClean="0">
                    <a:effectLst/>
                  </a:rPr>
                  <a:t>) = </a:t>
                </a:r>
                <a:r>
                  <a:rPr lang="en-US" i="1" dirty="0" smtClean="0">
                    <a:effectLst/>
                  </a:rPr>
                  <a:t>x*</a:t>
                </a:r>
                <a:r>
                  <a:rPr lang="en-US" dirty="0" smtClean="0">
                    <a:effectLst/>
                  </a:rPr>
                  <a:t>).</a:t>
                </a:r>
              </a:p>
              <a:p>
                <a:endParaRPr lang="en-US" dirty="0" smtClean="0">
                  <a:effectLst/>
                </a:endParaRPr>
              </a:p>
              <a:p>
                <a:r>
                  <a:rPr lang="en-US" dirty="0" smtClean="0">
                    <a:effectLst/>
                  </a:rPr>
                  <a:t>Well </a:t>
                </a:r>
                <a:r>
                  <a:rPr lang="en-US" b="0" i="0" smtClean="0">
                    <a:latin typeface="Cambria Math" charset="0"/>
                  </a:rPr>
                  <a:t>𝑡</a:t>
                </a:r>
                <a:r>
                  <a:rPr lang="en-US" b="0" i="0" smtClean="0">
                    <a:latin typeface="Cambria Math" charset="0"/>
                  </a:rPr>
                  <a:t>↦𝑡𝑈+𝐴</a:t>
                </a:r>
                <a:r>
                  <a:rPr lang="en-US" dirty="0" smtClean="0"/>
                  <a:t> </a:t>
                </a:r>
                <a:r>
                  <a:rPr lang="en-US" dirty="0" smtClean="0"/>
                  <a:t>is a contraction mapping</a:t>
                </a:r>
                <a:r>
                  <a:rPr lang="en-US" baseline="0" dirty="0" smtClean="0"/>
                  <a:t> when </a:t>
                </a:r>
                <a:r>
                  <a:rPr lang="en-US" b="0" i="0" baseline="0" smtClean="0">
                    <a:latin typeface="Cambria Math" charset="0"/>
                  </a:rPr>
                  <a:t>𝑈&lt;1</a:t>
                </a:r>
                <a:r>
                  <a:rPr lang="en-US" dirty="0" smtClean="0">
                    <a:effectLst/>
                  </a:rPr>
                  <a:t>, with </a:t>
                </a:r>
                <a:r>
                  <a:rPr lang="en-US" b="0" i="0" smtClean="0">
                    <a:effectLst/>
                    <a:latin typeface="Cambria Math" charset="0"/>
                  </a:rPr>
                  <a:t>𝑋=[0, ∞)</a:t>
                </a:r>
                <a:r>
                  <a:rPr lang="en-US" dirty="0" smtClean="0">
                    <a:effectLst/>
                  </a:rPr>
                  <a:t> and </a:t>
                </a:r>
                <a:r>
                  <a:rPr lang="en-US" b="0" i="0" smtClean="0">
                    <a:effectLst/>
                    <a:latin typeface="Cambria Math" charset="0"/>
                  </a:rPr>
                  <a:t>𝑑(𝑥,𝑦)=|𝑥−𝑦|</a:t>
                </a:r>
                <a:r>
                  <a:rPr lang="en-US" dirty="0" smtClean="0">
                    <a:effectLst/>
                  </a:rPr>
                  <a:t> (standard topology on X)</a:t>
                </a:r>
              </a:p>
              <a:p>
                <a:r>
                  <a:rPr lang="en-US" dirty="0" smtClean="0">
                    <a:effectLst/>
                  </a:rPr>
                  <a:t>To</a:t>
                </a:r>
                <a:r>
                  <a:rPr lang="en-US" baseline="0" dirty="0" smtClean="0">
                    <a:effectLst/>
                  </a:rPr>
                  <a:t> verify: </a:t>
                </a:r>
                <a:r>
                  <a:rPr lang="en-US" b="0" i="0" baseline="0" smtClean="0">
                    <a:effectLst/>
                    <a:latin typeface="Cambria Math" charset="0"/>
                  </a:rPr>
                  <a:t>|𝑡𝑈+𝐴 −(𝑡^′ 𝑈+𝐴)|≤𝑈|𝑡−𝑡^′ |</a:t>
                </a:r>
                <a:r>
                  <a:rPr lang="en-US" dirty="0" smtClean="0">
                    <a:effectLst/>
                  </a:rPr>
                  <a:t> </a:t>
                </a:r>
                <a:r>
                  <a:rPr lang="en-US" dirty="0" smtClean="0">
                    <a:effectLst/>
                    <a:sym typeface="Wingdings"/>
                  </a:rPr>
                  <a:t> take </a:t>
                </a:r>
                <a:r>
                  <a:rPr lang="en-US" b="0" i="0" smtClean="0">
                    <a:effectLst/>
                    <a:latin typeface="Cambria Math" charset="0"/>
                    <a:sym typeface="Wingdings"/>
                  </a:rPr>
                  <a:t>𝑞=𝑈∈[0, 1)</a:t>
                </a:r>
                <a:r>
                  <a:rPr lang="en-US" dirty="0" smtClean="0">
                    <a:effectLst/>
                  </a:rPr>
                  <a:t> </a:t>
                </a:r>
              </a:p>
              <a:p>
                <a:endParaRPr lang="en-US" dirty="0" smtClean="0"/>
              </a:p>
              <a:p>
                <a:r>
                  <a:rPr lang="en-US" dirty="0" smtClean="0"/>
                  <a:t>For L*</a:t>
                </a:r>
                <a:r>
                  <a:rPr lang="en-US" baseline="0" dirty="0" smtClean="0"/>
                  <a:t> to be sufficient, must have </a:t>
                </a:r>
                <a:r>
                  <a:rPr lang="en-US" b="0" i="0" baseline="0" smtClean="0">
                    <a:latin typeface="Cambria Math" charset="0"/>
                  </a:rPr>
                  <a:t>𝑔(𝐿)≤𝐿</a:t>
                </a:r>
                <a:r>
                  <a:rPr lang="en-US" dirty="0" smtClean="0"/>
                  <a:t> for all </a:t>
                </a:r>
                <a:r>
                  <a:rPr lang="en-US" b="0" i="0" smtClean="0">
                    <a:latin typeface="Cambria Math" charset="0"/>
                  </a:rPr>
                  <a:t>𝐿≥𝐿^∗</a:t>
                </a:r>
                <a:r>
                  <a:rPr lang="en-US" dirty="0" smtClean="0"/>
                  <a:t> (i.e., that the demand is less than time (</a:t>
                </a:r>
                <a:r>
                  <a:rPr lang="en-US" dirty="0" err="1" smtClean="0"/>
                  <a:t>taskset</a:t>
                </a:r>
                <a:r>
                  <a:rPr lang="en-US" dirty="0" smtClean="0"/>
                  <a:t> feasible) for all times beyond </a:t>
                </a:r>
                <a:r>
                  <a:rPr lang="en-US" b="0" i="0" smtClean="0">
                    <a:latin typeface="Cambria Math" charset="0"/>
                  </a:rPr>
                  <a:t>𝐿^∗</a:t>
                </a:r>
                <a:endParaRPr lang="en-US" dirty="0" smtClean="0"/>
              </a:p>
              <a:p>
                <a:r>
                  <a:rPr lang="en-US" dirty="0" smtClean="0"/>
                  <a:t>Since</a:t>
                </a:r>
                <a:r>
                  <a:rPr lang="en-US" baseline="0" dirty="0" smtClean="0"/>
                  <a:t> </a:t>
                </a:r>
                <a:r>
                  <a:rPr lang="en-US" b="0" i="0" baseline="0" smtClean="0">
                    <a:latin typeface="Cambria Math" charset="0"/>
                  </a:rPr>
                  <a:t>𝑔(𝐿)≤𝐺(𝐿)</a:t>
                </a:r>
                <a:r>
                  <a:rPr lang="en-US" dirty="0" smtClean="0"/>
                  <a:t> for all </a:t>
                </a:r>
                <a:r>
                  <a:rPr lang="en-US" b="0" i="0" smtClean="0">
                    <a:latin typeface="Cambria Math" charset="0"/>
                  </a:rPr>
                  <a:t>𝐿&gt;0</a:t>
                </a:r>
                <a:r>
                  <a:rPr lang="en-US" dirty="0" smtClean="0"/>
                  <a:t>, sufficient</a:t>
                </a:r>
                <a:r>
                  <a:rPr lang="en-US" baseline="0" dirty="0" smtClean="0"/>
                  <a:t> to </a:t>
                </a:r>
                <a:r>
                  <a:rPr lang="en-US" dirty="0" smtClean="0"/>
                  <a:t>show that </a:t>
                </a:r>
                <a:r>
                  <a:rPr lang="en-US" b="0" i="0" smtClean="0">
                    <a:latin typeface="Cambria Math" charset="0"/>
                  </a:rPr>
                  <a:t>𝐺(𝐿)≤𝐿</a:t>
                </a:r>
                <a:r>
                  <a:rPr lang="en-US" dirty="0" smtClean="0"/>
                  <a:t> for all </a:t>
                </a:r>
                <a:r>
                  <a:rPr lang="en-US" b="0" i="0" smtClean="0">
                    <a:latin typeface="Cambria Math" charset="0"/>
                  </a:rPr>
                  <a:t>𝐿≥𝐿^∗</a:t>
                </a:r>
                <a:endParaRPr lang="en-US" dirty="0" smtClean="0"/>
              </a:p>
              <a:p>
                <a:r>
                  <a:rPr lang="en-US" b="0" i="0" smtClean="0">
                    <a:latin typeface="Cambria Math" charset="0"/>
                  </a:rPr>
                  <a:t>𝐿↦𝐺(𝐿)</a:t>
                </a:r>
                <a:r>
                  <a:rPr lang="en-US" dirty="0" smtClean="0"/>
                  <a:t> is increasing, </a:t>
                </a:r>
                <a:r>
                  <a:rPr lang="en-US" b="0" i="0" smtClean="0">
                    <a:latin typeface="Cambria Math" charset="0"/>
                  </a:rPr>
                  <a:t>𝐺(𝐿^∗ )≤𝐺(𝐿)</a:t>
                </a:r>
                <a:r>
                  <a:rPr lang="en-US" dirty="0" smtClean="0"/>
                  <a:t> for all </a:t>
                </a:r>
                <a:r>
                  <a:rPr lang="en-US" b="0" i="0" smtClean="0">
                    <a:latin typeface="Cambria Math" charset="0"/>
                  </a:rPr>
                  <a:t>𝐿≥</a:t>
                </a:r>
                <a:r>
                  <a:rPr lang="en-US" b="0" i="0" smtClean="0">
                    <a:latin typeface="Cambria Math" charset="0"/>
                  </a:rPr>
                  <a:t>𝐿^∗</a:t>
                </a:r>
                <a:r>
                  <a:rPr lang="en-US" dirty="0" smtClean="0"/>
                  <a:t> </a:t>
                </a:r>
                <a:r>
                  <a:rPr lang="en-US" dirty="0" smtClean="0">
                    <a:sym typeface="Wingdings"/>
                  </a:rPr>
                  <a:t></a:t>
                </a:r>
                <a:r>
                  <a:rPr lang="en-US" baseline="0" dirty="0" smtClean="0">
                    <a:sym typeface="Wingdings"/>
                  </a:rPr>
                  <a:t> </a:t>
                </a:r>
                <a:r>
                  <a:rPr lang="en-US" b="0" i="0" baseline="0" smtClean="0">
                    <a:latin typeface="Cambria Math" charset="0"/>
                    <a:sym typeface="Wingdings"/>
                  </a:rPr>
                  <a:t>𝐺(𝐿^∗ )=𝐿^∗≤</a:t>
                </a:r>
                <a:r>
                  <a:rPr lang="en-US" b="1" i="0" baseline="0" smtClean="0">
                    <a:latin typeface="Cambria Math" charset="0"/>
                    <a:sym typeface="Wingdings"/>
                  </a:rPr>
                  <a:t>𝑮(𝑳)=𝑳𝑼+𝑨</a:t>
                </a:r>
                <a:r>
                  <a:rPr lang="en-US" b="1" dirty="0" smtClean="0"/>
                  <a:t> </a:t>
                </a:r>
                <a:r>
                  <a:rPr lang="en-US" dirty="0" smtClean="0"/>
                  <a:t>for all</a:t>
                </a:r>
                <a:r>
                  <a:rPr lang="en-US" baseline="0" dirty="0" smtClean="0"/>
                  <a:t> </a:t>
                </a:r>
                <a:r>
                  <a:rPr lang="en-US" b="0" i="0" smtClean="0">
                    <a:latin typeface="Cambria Math" charset="0"/>
                  </a:rPr>
                  <a:t>𝐿≥</a:t>
                </a:r>
                <a:r>
                  <a:rPr lang="en-US" b="0" i="0" smtClean="0">
                    <a:latin typeface="Cambria Math" charset="0"/>
                  </a:rPr>
                  <a:t>𝐿^∗</a:t>
                </a:r>
                <a:endParaRPr lang="en-US" dirty="0" smtClean="0"/>
              </a:p>
              <a:p>
                <a:r>
                  <a:rPr lang="en-US" dirty="0" smtClean="0"/>
                  <a:t>But</a:t>
                </a:r>
                <a:r>
                  <a:rPr lang="en-US" baseline="0" dirty="0" smtClean="0"/>
                  <a:t> </a:t>
                </a:r>
                <a:r>
                  <a:rPr lang="en-US" b="0" i="0" baseline="0" smtClean="0">
                    <a:latin typeface="Cambria Math" charset="0"/>
                  </a:rPr>
                  <a:t>𝐿^∗=𝐴/(1−𝑈)</a:t>
                </a:r>
                <a:r>
                  <a:rPr lang="en-US" dirty="0" smtClean="0"/>
                  <a:t> </a:t>
                </a:r>
                <a:r>
                  <a:rPr lang="en-US" dirty="0" smtClean="0">
                    <a:sym typeface="Wingdings"/>
                  </a:rPr>
                  <a:t></a:t>
                </a:r>
                <a:r>
                  <a:rPr lang="en-US" b="0" i="0" baseline="0" smtClean="0">
                    <a:latin typeface="Cambria Math" charset="0"/>
                  </a:rPr>
                  <a:t>𝐴</a:t>
                </a:r>
                <a:r>
                  <a:rPr lang="en-US" b="0" i="0" baseline="0" smtClean="0">
                    <a:latin typeface="Cambria Math" charset="0"/>
                  </a:rPr>
                  <a:t>/(</a:t>
                </a:r>
                <a:r>
                  <a:rPr lang="en-US" b="0" i="0" baseline="0" smtClean="0">
                    <a:latin typeface="Cambria Math" charset="0"/>
                  </a:rPr>
                  <a:t>1−𝑈</a:t>
                </a:r>
                <a:r>
                  <a:rPr lang="en-US" b="0" i="0" baseline="0" smtClean="0">
                    <a:latin typeface="Cambria Math" charset="0"/>
                  </a:rPr>
                  <a:t>)</a:t>
                </a:r>
                <a:r>
                  <a:rPr lang="en-US" b="0" i="0" baseline="0" smtClean="0">
                    <a:latin typeface="Cambria Math" charset="0"/>
                    <a:sym typeface="Wingdings"/>
                  </a:rPr>
                  <a:t>≤𝐿𝑈+𝐴</a:t>
                </a:r>
                <a:r>
                  <a:rPr lang="en-US" b="0" i="0" baseline="0" smtClean="0">
                    <a:latin typeface="Cambria Math" charset="0"/>
                    <a:sym typeface="Wingdings"/>
                  </a:rPr>
                  <a:t>⇒𝐴(1/(1−𝑈)−1)≤𝐿𝑈⇒𝐴𝑈/(1−𝑈)≤𝐿𝑈⇒𝐴≤𝐿−𝐿𝑈⇒</a:t>
                </a:r>
                <a:r>
                  <a:rPr lang="en-US" b="1" i="0" baseline="0" smtClean="0">
                    <a:latin typeface="Cambria Math" charset="0"/>
                    <a:sym typeface="Wingdings"/>
                  </a:rPr>
                  <a:t>𝑳𝑼+𝑨</a:t>
                </a:r>
                <a:r>
                  <a:rPr lang="en-US" b="0" i="0" baseline="0" smtClean="0">
                    <a:latin typeface="Cambria Math" charset="0"/>
                    <a:sym typeface="Wingdings"/>
                  </a:rPr>
                  <a:t>≤𝐿</a:t>
                </a:r>
                <a:r>
                  <a:rPr lang="en-US" dirty="0" smtClean="0"/>
                  <a:t> </a:t>
                </a:r>
                <a:r>
                  <a:rPr lang="en-US" dirty="0" smtClean="0"/>
                  <a:t>for all</a:t>
                </a:r>
                <a:r>
                  <a:rPr lang="en-US" baseline="0" dirty="0" smtClean="0"/>
                  <a:t> </a:t>
                </a:r>
                <a:r>
                  <a:rPr lang="en-US" b="0" i="0" smtClean="0">
                    <a:latin typeface="Cambria Math" charset="0"/>
                  </a:rPr>
                  <a:t>𝐿≥𝐿^∗</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BBDE0AB9-7F6E-B442-BC8E-2C4B4D651F09}" type="slidenum">
              <a:rPr lang="en-US" smtClean="0"/>
              <a:t>10</a:t>
            </a:fld>
            <a:endParaRPr lang="en-US"/>
          </a:p>
        </p:txBody>
      </p:sp>
    </p:spTree>
    <p:extLst>
      <p:ext uri="{BB962C8B-B14F-4D97-AF65-F5344CB8AC3E}">
        <p14:creationId xmlns:p14="http://schemas.microsoft.com/office/powerpoint/2010/main" val="37257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each point in the graph, the average was computed over 1000 independent simulations, each running for 1000 units of time. In each simulation, periods were generated as random variables with uniform distribution in the range of 10 to 100 units of time, whereas execution times were computed to create a total processor utilization </a:t>
            </a:r>
            <a:r>
              <a:rPr lang="en-US" sz="1200" i="1" kern="1200" dirty="0" smtClean="0">
                <a:solidFill>
                  <a:schemeClr val="tx1"/>
                </a:solidFill>
                <a:effectLst/>
                <a:latin typeface="+mn-lt"/>
                <a:ea typeface="+mn-ea"/>
                <a:cs typeface="+mn-cs"/>
              </a:rPr>
              <a:t>U </a:t>
            </a:r>
            <a:r>
              <a:rPr lang="en-US" sz="1200" kern="1200" dirty="0" smtClean="0">
                <a:solidFill>
                  <a:schemeClr val="tx1"/>
                </a:solidFill>
                <a:effectLst/>
                <a:latin typeface="+mn-lt"/>
                <a:ea typeface="+mn-ea"/>
                <a:cs typeface="+mn-cs"/>
              </a:rPr>
              <a:t>= 0.9.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BDE0AB9-7F6E-B442-BC8E-2C4B4D651F09}" type="slidenum">
              <a:rPr lang="en-US" smtClean="0"/>
              <a:t>24</a:t>
            </a:fld>
            <a:endParaRPr lang="en-US"/>
          </a:p>
        </p:txBody>
      </p:sp>
    </p:spTree>
    <p:extLst>
      <p:ext uri="{BB962C8B-B14F-4D97-AF65-F5344CB8AC3E}">
        <p14:creationId xmlns:p14="http://schemas.microsoft.com/office/powerpoint/2010/main" val="143401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a:t>
            </a:r>
            <a:r>
              <a:rPr lang="en-US" baseline="0" dirty="0" smtClean="0"/>
              <a:t> to verify number of activations within first 120 time units:</a:t>
            </a:r>
          </a:p>
          <a:p>
            <a:r>
              <a:rPr lang="en-US" baseline="0" dirty="0" smtClean="0"/>
              <a:t>T1 executes for (arrives) 12 = 120/10 times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T2 arrives 8 = 120/15 times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T3 arrives 5 times =(almost) 120/25 = 4.8</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0EF11E2-AE21-4B42-9896-9907E4A1A427}" type="slidenum">
              <a:rPr lang="en-US" smtClean="0"/>
              <a:t>27</a:t>
            </a:fld>
            <a:endParaRPr lang="en-US"/>
          </a:p>
        </p:txBody>
      </p:sp>
    </p:spTree>
    <p:extLst>
      <p:ext uri="{BB962C8B-B14F-4D97-AF65-F5344CB8AC3E}">
        <p14:creationId xmlns:p14="http://schemas.microsoft.com/office/powerpoint/2010/main" val="191660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transient overload in the first two instances of task τ1 (in the example, the jobs have an overrun of 1.5 time units) </a:t>
            </a:r>
            <a:endParaRPr lang="en-US" dirty="0" smtClean="0"/>
          </a:p>
          <a:p>
            <a:endParaRPr lang="en-US" dirty="0"/>
          </a:p>
        </p:txBody>
      </p:sp>
      <p:sp>
        <p:nvSpPr>
          <p:cNvPr id="4" name="Slide Number Placeholder 3"/>
          <p:cNvSpPr>
            <a:spLocks noGrp="1"/>
          </p:cNvSpPr>
          <p:nvPr>
            <p:ph type="sldNum" sz="quarter" idx="10"/>
          </p:nvPr>
        </p:nvSpPr>
        <p:spPr/>
        <p:txBody>
          <a:bodyPr/>
          <a:lstStyle/>
          <a:p>
            <a:fld id="{D0EF11E2-AE21-4B42-9896-9907E4A1A427}" type="slidenum">
              <a:rPr lang="en-US" smtClean="0"/>
              <a:t>29</a:t>
            </a:fld>
            <a:endParaRPr lang="en-US"/>
          </a:p>
        </p:txBody>
      </p:sp>
    </p:spTree>
    <p:extLst>
      <p:ext uri="{BB962C8B-B14F-4D97-AF65-F5344CB8AC3E}">
        <p14:creationId xmlns:p14="http://schemas.microsoft.com/office/powerpoint/2010/main" val="67727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927100"/>
            <a:ext cx="2085975" cy="48387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927100"/>
            <a:ext cx="6105525" cy="48387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171450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2273300" y="1638300"/>
            <a:ext cx="171450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2450" y="228600"/>
            <a:ext cx="895350"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2533650"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
        <p:nvSpPr>
          <p:cNvPr id="4" name="Text Box 13"/>
          <p:cNvSpPr txBox="1">
            <a:spLocks noGrp="1" noChangeArrowheads="1"/>
          </p:cNvSpPr>
          <p:nvPr>
            <p:ph type="sldNum" sz="quarter" idx="10"/>
          </p:nvPr>
        </p:nvSpPr>
        <p:spPr>
          <a:ln/>
        </p:spPr>
        <p:txBody>
          <a:bodyPr/>
          <a:lstStyle>
            <a:lvl1pPr>
              <a:defRPr/>
            </a:lvl1pPr>
          </a:lstStyle>
          <a:p>
            <a:pPr>
              <a:defRPr/>
            </a:pPr>
            <a:fld id="{AAED6E47-43E4-4E48-A1A7-FE20F0CDA6D4}" type="slidenum">
              <a:rPr lang="en-US"/>
              <a:pPr>
                <a:defRPr/>
              </a:pPr>
              <a:t>‹#›</a:t>
            </a:fld>
            <a:endParaRPr lang="en-US" dirty="0"/>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13"/>
          <p:cNvSpPr txBox="1">
            <a:spLocks noGrp="1" noChangeArrowheads="1"/>
          </p:cNvSpPr>
          <p:nvPr>
            <p:ph type="sldNum" sz="quarter" idx="10"/>
          </p:nvPr>
        </p:nvSpPr>
        <p:spPr>
          <a:ln/>
        </p:spPr>
        <p:txBody>
          <a:bodyPr/>
          <a:lstStyle>
            <a:lvl1pPr>
              <a:defRPr/>
            </a:lvl1pPr>
          </a:lstStyle>
          <a:p>
            <a:pPr>
              <a:defRPr/>
            </a:pPr>
            <a:fld id="{1802A09F-FF4C-1442-AFC8-423ACFBB641D}" type="slidenum">
              <a:rPr lang="en-US"/>
              <a:pPr>
                <a:defRPr/>
              </a:pPr>
              <a:t>‹#›</a:t>
            </a:fld>
            <a:endParaRPr lang="en-US" dirty="0"/>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
        <p:nvSpPr>
          <p:cNvPr id="4" name="Text Box 13"/>
          <p:cNvSpPr txBox="1">
            <a:spLocks noGrp="1" noChangeArrowheads="1"/>
          </p:cNvSpPr>
          <p:nvPr>
            <p:ph type="sldNum" sz="quarter" idx="10"/>
          </p:nvPr>
        </p:nvSpPr>
        <p:spPr>
          <a:ln/>
        </p:spPr>
        <p:txBody>
          <a:bodyPr/>
          <a:lstStyle>
            <a:lvl1pPr>
              <a:defRPr/>
            </a:lvl1pPr>
          </a:lstStyle>
          <a:p>
            <a:pPr>
              <a:defRPr/>
            </a:pPr>
            <a:fld id="{F29E3595-00CE-044F-A35B-246C790E5E77}" type="slidenum">
              <a:rPr lang="en-US"/>
              <a:pPr>
                <a:defRPr/>
              </a:pPr>
              <a:t>‹#›</a:t>
            </a:fld>
            <a:endParaRPr lang="en-US" dirty="0"/>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13716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Box 13"/>
          <p:cNvSpPr txBox="1">
            <a:spLocks noGrp="1" noChangeArrowheads="1"/>
          </p:cNvSpPr>
          <p:nvPr>
            <p:ph type="sldNum" sz="quarter" idx="10"/>
          </p:nvPr>
        </p:nvSpPr>
        <p:spPr>
          <a:ln/>
        </p:spPr>
        <p:txBody>
          <a:bodyPr/>
          <a:lstStyle>
            <a:lvl1pPr>
              <a:defRPr/>
            </a:lvl1pPr>
          </a:lstStyle>
          <a:p>
            <a:pPr>
              <a:defRPr/>
            </a:pPr>
            <a:fld id="{FE742153-27F9-7548-BF68-D30117037E34}" type="slidenum">
              <a:rPr lang="en-US"/>
              <a:pPr>
                <a:defRPr/>
              </a:pPr>
              <a:t>‹#›</a:t>
            </a:fld>
            <a:endParaRPr lang="en-US" dirty="0"/>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ext Box 13"/>
          <p:cNvSpPr txBox="1">
            <a:spLocks noGrp="1" noChangeArrowheads="1"/>
          </p:cNvSpPr>
          <p:nvPr>
            <p:ph type="sldNum" sz="quarter" idx="10"/>
          </p:nvPr>
        </p:nvSpPr>
        <p:spPr>
          <a:ln/>
        </p:spPr>
        <p:txBody>
          <a:bodyPr/>
          <a:lstStyle>
            <a:lvl1pPr>
              <a:defRPr/>
            </a:lvl1pPr>
          </a:lstStyle>
          <a:p>
            <a:pPr>
              <a:defRPr/>
            </a:pPr>
            <a:fld id="{F2080FD1-4C5B-8040-B512-1DFCB4EF3607}" type="slidenum">
              <a:rPr lang="en-US"/>
              <a:pPr>
                <a:defRPr/>
              </a:pPr>
              <a:t>‹#›</a:t>
            </a:fld>
            <a:endParaRPr lang="en-US" dirty="0"/>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Text Box 13"/>
          <p:cNvSpPr txBox="1">
            <a:spLocks noGrp="1" noChangeArrowheads="1"/>
          </p:cNvSpPr>
          <p:nvPr>
            <p:ph type="sldNum" sz="quarter" idx="10"/>
          </p:nvPr>
        </p:nvSpPr>
        <p:spPr>
          <a:ln/>
        </p:spPr>
        <p:txBody>
          <a:bodyPr/>
          <a:lstStyle>
            <a:lvl1pPr>
              <a:defRPr/>
            </a:lvl1pPr>
          </a:lstStyle>
          <a:p>
            <a:pPr>
              <a:defRPr/>
            </a:pPr>
            <a:fld id="{BEE5A5E6-0A9E-6845-B4E8-9560A344C282}" type="slidenum">
              <a:rPr lang="en-US"/>
              <a:pPr>
                <a:defRPr/>
              </a:pPr>
              <a:t>‹#›</a:t>
            </a:fld>
            <a:endParaRPr lang="en-US" dirty="0"/>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3"/>
          <p:cNvSpPr txBox="1">
            <a:spLocks noGrp="1" noChangeArrowheads="1"/>
          </p:cNvSpPr>
          <p:nvPr>
            <p:ph type="sldNum" sz="quarter" idx="10"/>
          </p:nvPr>
        </p:nvSpPr>
        <p:spPr>
          <a:ln/>
        </p:spPr>
        <p:txBody>
          <a:bodyPr/>
          <a:lstStyle>
            <a:lvl1pPr>
              <a:defRPr/>
            </a:lvl1pPr>
          </a:lstStyle>
          <a:p>
            <a:pPr>
              <a:defRPr/>
            </a:pPr>
            <a:fld id="{21667F25-927D-F441-9B52-03C17A7D63F4}" type="slidenum">
              <a:rPr lang="en-US"/>
              <a:pPr>
                <a:defRPr/>
              </a:pPr>
              <a:t>‹#›</a:t>
            </a:fld>
            <a:endParaRPr lang="en-US" dirty="0"/>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Text Box 13"/>
          <p:cNvSpPr txBox="1">
            <a:spLocks noGrp="1" noChangeArrowheads="1"/>
          </p:cNvSpPr>
          <p:nvPr>
            <p:ph type="sldNum" sz="quarter" idx="10"/>
          </p:nvPr>
        </p:nvSpPr>
        <p:spPr>
          <a:ln/>
        </p:spPr>
        <p:txBody>
          <a:bodyPr/>
          <a:lstStyle>
            <a:lvl1pPr>
              <a:defRPr/>
            </a:lvl1pPr>
          </a:lstStyle>
          <a:p>
            <a:pPr>
              <a:defRPr/>
            </a:pPr>
            <a:fld id="{D43E2E45-82B4-894C-9D3C-3870871BA70F}" type="slidenum">
              <a:rPr lang="en-US"/>
              <a:pPr>
                <a:defRPr/>
              </a:pPr>
              <a:t>‹#›</a:t>
            </a:fld>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Times New Roman"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Text Box 13"/>
          <p:cNvSpPr txBox="1">
            <a:spLocks noGrp="1" noChangeArrowheads="1"/>
          </p:cNvSpPr>
          <p:nvPr>
            <p:ph type="sldNum" sz="quarter" idx="10"/>
          </p:nvPr>
        </p:nvSpPr>
        <p:spPr>
          <a:ln/>
        </p:spPr>
        <p:txBody>
          <a:bodyPr/>
          <a:lstStyle>
            <a:lvl1pPr>
              <a:defRPr/>
            </a:lvl1pPr>
          </a:lstStyle>
          <a:p>
            <a:pPr>
              <a:defRPr/>
            </a:pPr>
            <a:fld id="{4B26747B-1394-C943-B11F-B14B2986F1CE}" type="slidenum">
              <a:rPr lang="en-US"/>
              <a:pPr>
                <a:defRPr/>
              </a:pPr>
              <a:t>‹#›</a:t>
            </a:fld>
            <a:endParaRPr lang="en-US" dirty="0"/>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13"/>
          <p:cNvSpPr txBox="1">
            <a:spLocks noGrp="1" noChangeArrowheads="1"/>
          </p:cNvSpPr>
          <p:nvPr>
            <p:ph type="sldNum" sz="quarter" idx="10"/>
          </p:nvPr>
        </p:nvSpPr>
        <p:spPr>
          <a:ln/>
        </p:spPr>
        <p:txBody>
          <a:bodyPr/>
          <a:lstStyle>
            <a:lvl1pPr>
              <a:defRPr/>
            </a:lvl1pPr>
          </a:lstStyle>
          <a:p>
            <a:pPr>
              <a:defRPr/>
            </a:pPr>
            <a:fld id="{E0303C36-167B-ED47-9316-0B16797216F7}" type="slidenum">
              <a:rPr lang="en-US"/>
              <a:pPr>
                <a:defRPr/>
              </a:pPr>
              <a:t>‹#›</a:t>
            </a:fld>
            <a:endParaRPr lang="en-US" dirty="0"/>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114300"/>
            <a:ext cx="1943100" cy="67437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990600" y="114300"/>
            <a:ext cx="5676900" cy="67437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13"/>
          <p:cNvSpPr txBox="1">
            <a:spLocks noGrp="1" noChangeArrowheads="1"/>
          </p:cNvSpPr>
          <p:nvPr>
            <p:ph type="sldNum" sz="quarter" idx="10"/>
          </p:nvPr>
        </p:nvSpPr>
        <p:spPr>
          <a:ln/>
        </p:spPr>
        <p:txBody>
          <a:bodyPr/>
          <a:lstStyle>
            <a:lvl1pPr>
              <a:defRPr/>
            </a:lvl1pPr>
          </a:lstStyle>
          <a:p>
            <a:pPr>
              <a:defRPr/>
            </a:pPr>
            <a:fld id="{C4D7AA4B-7A32-C041-9EC3-3D56737881FD}" type="slidenum">
              <a:rPr lang="en-US"/>
              <a:pPr>
                <a:defRPr/>
              </a:pPr>
              <a:t>‹#›</a:t>
            </a:fld>
            <a:endParaRPr lang="en-US" dirty="0"/>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171450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2273300" y="1638300"/>
            <a:ext cx="171450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5892800" y="1638300"/>
            <a:ext cx="13525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7397750" y="1638300"/>
            <a:ext cx="13525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406400" y="609600"/>
            <a:ext cx="4095750" cy="565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609600"/>
            <a:ext cx="4095750" cy="565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74638"/>
            <a:ext cx="2085975" cy="5986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406400" y="274638"/>
            <a:ext cx="6105525" cy="5986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atin typeface="Avenir Book"/>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dirty="0" smtClean="0"/>
              <a:t>Click to edit Master subtitle style</a:t>
            </a:r>
            <a:endParaRPr lang="en-US" dirty="0"/>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atin typeface="Avenir Book"/>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dirty="0" smtClean="0"/>
              <a:t>Click to edit Master text styles</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atin typeface="Avenir Book"/>
              </a:defRPr>
            </a:lvl1pPr>
            <a:lvl2pPr>
              <a:defRPr sz="2400">
                <a:latin typeface="Avenir Book"/>
              </a:defRPr>
            </a:lvl2pPr>
            <a:lvl3pPr>
              <a:defRPr sz="2000">
                <a:latin typeface="Avenir Book"/>
              </a:defRPr>
            </a:lvl3pPr>
            <a:lvl4pPr>
              <a:defRPr sz="1800">
                <a:latin typeface="Avenir Book"/>
              </a:defRPr>
            </a:lvl4pPr>
            <a:lvl5pPr>
              <a:defRPr sz="1800">
                <a:latin typeface="Avenir Book"/>
              </a:defRPr>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atin typeface="Avenir Book"/>
              </a:defRPr>
            </a:lvl1pPr>
            <a:lvl2pPr>
              <a:defRPr sz="2400">
                <a:latin typeface="Avenir Book"/>
              </a:defRPr>
            </a:lvl2pPr>
            <a:lvl3pPr>
              <a:defRPr sz="2000">
                <a:latin typeface="Avenir Book"/>
              </a:defRPr>
            </a:lvl3pPr>
            <a:lvl4pPr>
              <a:defRPr sz="1800">
                <a:latin typeface="Avenir Book"/>
              </a:defRPr>
            </a:lvl4pPr>
            <a:lvl5pPr>
              <a:defRPr sz="1800">
                <a:latin typeface="Avenir Book"/>
              </a:defRPr>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atin typeface="Avenir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atin typeface="Avenir Book"/>
              </a:defRPr>
            </a:lvl1pPr>
            <a:lvl2pPr>
              <a:defRPr sz="2000">
                <a:latin typeface="Avenir Book"/>
              </a:defRPr>
            </a:lvl2pPr>
            <a:lvl3pPr>
              <a:defRPr sz="1800">
                <a:latin typeface="Avenir Book"/>
              </a:defRPr>
            </a:lvl3pPr>
            <a:lvl4pPr>
              <a:defRPr sz="1600">
                <a:latin typeface="Avenir Book"/>
              </a:defRPr>
            </a:lvl4pPr>
            <a:lvl5pPr>
              <a:defRPr sz="1600">
                <a:latin typeface="Avenir Book"/>
              </a:defRPr>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atin typeface="Avenir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atin typeface="Avenir Book"/>
              </a:defRPr>
            </a:lvl1pPr>
            <a:lvl2pPr>
              <a:defRPr sz="2000">
                <a:latin typeface="Avenir Book"/>
              </a:defRPr>
            </a:lvl2pPr>
            <a:lvl3pPr>
              <a:defRPr sz="1800">
                <a:latin typeface="Avenir Book"/>
              </a:defRPr>
            </a:lvl3pPr>
            <a:lvl4pPr>
              <a:defRPr sz="1600">
                <a:latin typeface="Avenir Book"/>
              </a:defRPr>
            </a:lvl4pPr>
            <a:lvl5pPr>
              <a:defRPr sz="1600">
                <a:latin typeface="Avenir Book"/>
              </a:defRPr>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atin typeface="Avenir Book"/>
              </a:defRPr>
            </a:lvl1pPr>
            <a:lvl2pPr>
              <a:defRPr sz="2800">
                <a:latin typeface="Avenir Book"/>
              </a:defRPr>
            </a:lvl2pPr>
            <a:lvl3pPr>
              <a:defRPr sz="2400">
                <a:latin typeface="Avenir Book"/>
              </a:defRPr>
            </a:lvl3pPr>
            <a:lvl4pPr>
              <a:defRPr sz="2000">
                <a:latin typeface="Avenir Book"/>
              </a:defRPr>
            </a:lvl4pPr>
            <a:lvl5pPr>
              <a:defRPr sz="2000">
                <a:latin typeface="Avenir Book"/>
              </a:defRPr>
            </a:lvl5pPr>
            <a:lvl6pPr>
              <a:defRPr sz="2000"/>
            </a:lvl6pPr>
            <a:lvl7pPr>
              <a:defRPr sz="2000"/>
            </a:lvl7pPr>
            <a:lvl8pPr>
              <a:defRPr sz="2000"/>
            </a:lvl8pPr>
            <a:lvl9pPr>
              <a:defRPr sz="20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atin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atin typeface="Avenir Book"/>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Helvetica Neue"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atin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5897563"/>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5897563"/>
          </a:xfrm>
          <a:prstGeom prst="rect">
            <a:avLst/>
          </a:prstGeom>
        </p:spPr>
        <p:txBody>
          <a:bodyPr vert="eaVert"/>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atin typeface="Avenir Book"/>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dirty="0" smtClean="0"/>
              <a:t>Click to edit Master subtitle style</a:t>
            </a:r>
            <a:endParaRPr lang="en-US" dirty="0"/>
          </a:p>
        </p:txBody>
      </p:sp>
    </p:spTree>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vert="horz"/>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atin typeface="Avenir Book"/>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dirty="0" smtClean="0"/>
              <a:t>Click to edit Master text styles</a:t>
            </a:r>
          </a:p>
        </p:txBody>
      </p:sp>
    </p:spTree>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atin typeface="Avenir Book"/>
              </a:defRPr>
            </a:lvl1pPr>
            <a:lvl2pPr>
              <a:defRPr sz="2400">
                <a:latin typeface="Avenir Book"/>
              </a:defRPr>
            </a:lvl2pPr>
            <a:lvl3pPr>
              <a:defRPr sz="2000">
                <a:latin typeface="Avenir Book"/>
              </a:defRPr>
            </a:lvl3pPr>
            <a:lvl4pPr>
              <a:defRPr sz="1800">
                <a:latin typeface="Avenir Book"/>
              </a:defRPr>
            </a:lvl4pPr>
            <a:lvl5pPr>
              <a:defRPr sz="1800">
                <a:latin typeface="Avenir Book"/>
              </a:defRPr>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atin typeface="Avenir Book"/>
              </a:defRPr>
            </a:lvl1pPr>
            <a:lvl2pPr>
              <a:defRPr sz="2400">
                <a:latin typeface="Avenir Book"/>
              </a:defRPr>
            </a:lvl2pPr>
            <a:lvl3pPr>
              <a:defRPr sz="2000">
                <a:latin typeface="Avenir Book"/>
              </a:defRPr>
            </a:lvl3pPr>
            <a:lvl4pPr>
              <a:defRPr sz="1800">
                <a:latin typeface="Avenir Book"/>
              </a:defRPr>
            </a:lvl4pPr>
            <a:lvl5pPr>
              <a:defRPr sz="1800">
                <a:latin typeface="Avenir Book"/>
              </a:defRPr>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atin typeface="Avenir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atin typeface="Avenir Book"/>
              </a:defRPr>
            </a:lvl1pPr>
            <a:lvl2pPr>
              <a:defRPr sz="2000">
                <a:latin typeface="Avenir Book"/>
              </a:defRPr>
            </a:lvl2pPr>
            <a:lvl3pPr>
              <a:defRPr sz="1800">
                <a:latin typeface="Avenir Book"/>
              </a:defRPr>
            </a:lvl3pPr>
            <a:lvl4pPr>
              <a:defRPr sz="1600">
                <a:latin typeface="Avenir Book"/>
              </a:defRPr>
            </a:lvl4pPr>
            <a:lvl5pPr>
              <a:defRPr sz="1600">
                <a:latin typeface="Avenir Book"/>
              </a:defRPr>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atin typeface="Avenir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atin typeface="Avenir Book"/>
              </a:defRPr>
            </a:lvl1pPr>
            <a:lvl2pPr>
              <a:defRPr sz="2000">
                <a:latin typeface="Avenir Book"/>
              </a:defRPr>
            </a:lvl2pPr>
            <a:lvl3pPr>
              <a:defRPr sz="1800">
                <a:latin typeface="Avenir Book"/>
              </a:defRPr>
            </a:lvl3pPr>
            <a:lvl4pPr>
              <a:defRPr sz="1600">
                <a:latin typeface="Avenir Book"/>
              </a:defRPr>
            </a:lvl4pPr>
            <a:lvl5pPr>
              <a:defRPr sz="1600">
                <a:latin typeface="Avenir Book"/>
              </a:defRPr>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atin typeface="Avenir Book"/>
              </a:defRPr>
            </a:lvl1pPr>
            <a:lvl2pPr>
              <a:defRPr sz="2800">
                <a:latin typeface="Avenir Book"/>
              </a:defRPr>
            </a:lvl2pPr>
            <a:lvl3pPr>
              <a:defRPr sz="2400">
                <a:latin typeface="Avenir Book"/>
              </a:defRPr>
            </a:lvl3pPr>
            <a:lvl4pPr>
              <a:defRPr sz="2000">
                <a:latin typeface="Avenir Book"/>
              </a:defRPr>
            </a:lvl4pPr>
            <a:lvl5pPr>
              <a:defRPr sz="2000">
                <a:latin typeface="Avenir Book"/>
              </a:defRPr>
            </a:lvl5pPr>
            <a:lvl6pPr>
              <a:defRPr sz="2000"/>
            </a:lvl6pPr>
            <a:lvl7pPr>
              <a:defRPr sz="2000"/>
            </a:lvl7pPr>
            <a:lvl8pPr>
              <a:defRPr sz="2000"/>
            </a:lvl8pPr>
            <a:lvl9pPr>
              <a:defRPr sz="20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atin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Tree>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atin typeface="Avenir Book"/>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Helvetica Neue"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atin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Tree>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3530600"/>
            <a:ext cx="1714500" cy="223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2273300" y="3530600"/>
            <a:ext cx="1714500" cy="223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2450" y="927100"/>
            <a:ext cx="895350" cy="48387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927100"/>
            <a:ext cx="2533650" cy="48387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BFFABB2D-3A45-C845-BB78-7A92A056D764}" type="slidenum">
              <a:rPr lang="en-US"/>
              <a:pPr>
                <a:defRPr/>
              </a:pPr>
              <a:t>‹#›</a:t>
            </a:fld>
            <a:endParaRPr lang="en-US" dirty="0"/>
          </a:p>
        </p:txBody>
      </p:sp>
    </p:spTree>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6F5CED45-3A26-2F44-B2EB-FAFBAF28FE2D}" type="slidenum">
              <a:rPr lang="en-US"/>
              <a:pPr>
                <a:defRPr/>
              </a:pPr>
              <a:t>‹#›</a:t>
            </a:fld>
            <a:endParaRPr lang="en-US" dirty="0"/>
          </a:p>
        </p:txBody>
      </p:sp>
    </p:spTree>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
        <p:nvSpPr>
          <p:cNvPr id="4" name="Text Box 24"/>
          <p:cNvSpPr txBox="1">
            <a:spLocks noGrp="1" noChangeArrowheads="1"/>
          </p:cNvSpPr>
          <p:nvPr>
            <p:ph type="sldNum" sz="quarter" idx="10"/>
          </p:nvPr>
        </p:nvSpPr>
        <p:spPr>
          <a:ln/>
        </p:spPr>
        <p:txBody>
          <a:bodyPr/>
          <a:lstStyle>
            <a:lvl1pPr>
              <a:defRPr/>
            </a:lvl1pPr>
          </a:lstStyle>
          <a:p>
            <a:pPr>
              <a:defRPr/>
            </a:pPr>
            <a:fld id="{7071D0D1-407A-EB4A-83EF-312A9A4748F3}" type="slidenum">
              <a:rPr lang="en-US"/>
              <a:pPr>
                <a:defRPr/>
              </a:pPr>
              <a:t>‹#›</a:t>
            </a:fld>
            <a:endParaRPr lang="en-US" dirty="0"/>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1182688" y="2017713"/>
            <a:ext cx="3810000" cy="4840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5145088" y="2017713"/>
            <a:ext cx="3810000" cy="4840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Box 24"/>
          <p:cNvSpPr txBox="1">
            <a:spLocks noGrp="1" noChangeArrowheads="1"/>
          </p:cNvSpPr>
          <p:nvPr>
            <p:ph type="sldNum" sz="quarter" idx="10"/>
          </p:nvPr>
        </p:nvSpPr>
        <p:spPr>
          <a:ln/>
        </p:spPr>
        <p:txBody>
          <a:bodyPr/>
          <a:lstStyle>
            <a:lvl1pPr>
              <a:defRPr/>
            </a:lvl1pPr>
          </a:lstStyle>
          <a:p>
            <a:pPr>
              <a:defRPr/>
            </a:pPr>
            <a:fld id="{3CD3A78D-A774-F14B-AF4F-B3A781376B16}" type="slidenum">
              <a:rPr lang="en-US"/>
              <a:pPr>
                <a:defRPr/>
              </a:pPr>
              <a:t>‹#›</a:t>
            </a:fld>
            <a:endParaRPr lang="en-US" dirty="0"/>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ext Box 24"/>
          <p:cNvSpPr txBox="1">
            <a:spLocks noGrp="1" noChangeArrowheads="1"/>
          </p:cNvSpPr>
          <p:nvPr>
            <p:ph type="sldNum" sz="quarter" idx="10"/>
          </p:nvPr>
        </p:nvSpPr>
        <p:spPr>
          <a:ln/>
        </p:spPr>
        <p:txBody>
          <a:bodyPr/>
          <a:lstStyle>
            <a:lvl1pPr>
              <a:defRPr/>
            </a:lvl1pPr>
          </a:lstStyle>
          <a:p>
            <a:pPr>
              <a:defRPr/>
            </a:pPr>
            <a:fld id="{D0FF6B6E-7194-B74A-BE88-EBD5FB850DDB}" type="slidenum">
              <a:rPr lang="en-US"/>
              <a:pPr>
                <a:defRPr/>
              </a:pPr>
              <a:t>‹#›</a:t>
            </a:fld>
            <a:endParaRPr lang="en-US" dirty="0"/>
          </a:p>
        </p:txBody>
      </p:sp>
    </p:spTree>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Text Box 24"/>
          <p:cNvSpPr txBox="1">
            <a:spLocks noGrp="1" noChangeArrowheads="1"/>
          </p:cNvSpPr>
          <p:nvPr>
            <p:ph type="sldNum" sz="quarter" idx="10"/>
          </p:nvPr>
        </p:nvSpPr>
        <p:spPr>
          <a:ln/>
        </p:spPr>
        <p:txBody>
          <a:bodyPr/>
          <a:lstStyle>
            <a:lvl1pPr>
              <a:defRPr/>
            </a:lvl1pPr>
          </a:lstStyle>
          <a:p>
            <a:pPr>
              <a:defRPr/>
            </a:pPr>
            <a:fld id="{BB05E48C-92D0-A041-BC4B-326528753411}" type="slidenum">
              <a:rPr lang="en-US"/>
              <a:pPr>
                <a:defRPr/>
              </a:pPr>
              <a:t>‹#›</a:t>
            </a:fld>
            <a:endParaRPr lang="en-US" dirty="0"/>
          </a:p>
        </p:txBody>
      </p:sp>
    </p:spTree>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24"/>
          <p:cNvSpPr txBox="1">
            <a:spLocks noGrp="1" noChangeArrowheads="1"/>
          </p:cNvSpPr>
          <p:nvPr>
            <p:ph type="sldNum" sz="quarter" idx="10"/>
          </p:nvPr>
        </p:nvSpPr>
        <p:spPr>
          <a:ln/>
        </p:spPr>
        <p:txBody>
          <a:bodyPr/>
          <a:lstStyle>
            <a:lvl1pPr>
              <a:defRPr/>
            </a:lvl1pPr>
          </a:lstStyle>
          <a:p>
            <a:pPr>
              <a:defRPr/>
            </a:pPr>
            <a:fld id="{BBEE25D0-67B6-144C-A28D-1D0610423A75}" type="slidenum">
              <a:rPr lang="en-US"/>
              <a:pPr>
                <a:defRPr/>
              </a:pPr>
              <a:t>‹#›</a:t>
            </a:fld>
            <a:endParaRPr lang="en-US" dirty="0"/>
          </a:p>
        </p:txBody>
      </p:sp>
    </p:spTree>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Text Box 24"/>
          <p:cNvSpPr txBox="1">
            <a:spLocks noGrp="1" noChangeArrowheads="1"/>
          </p:cNvSpPr>
          <p:nvPr>
            <p:ph type="sldNum" sz="quarter" idx="10"/>
          </p:nvPr>
        </p:nvSpPr>
        <p:spPr>
          <a:ln/>
        </p:spPr>
        <p:txBody>
          <a:bodyPr/>
          <a:lstStyle>
            <a:lvl1pPr>
              <a:defRPr/>
            </a:lvl1pPr>
          </a:lstStyle>
          <a:p>
            <a:pPr>
              <a:defRPr/>
            </a:pPr>
            <a:fld id="{D7A8033A-E458-4749-8356-F396CC1AC5E8}" type="slidenum">
              <a:rPr lang="en-US"/>
              <a:pPr>
                <a:defRPr/>
              </a:pPr>
              <a:t>‹#›</a:t>
            </a:fld>
            <a:endParaRPr lang="en-US" dirty="0"/>
          </a:p>
        </p:txBody>
      </p:sp>
    </p:spTree>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Times New Roman"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Text Box 24"/>
          <p:cNvSpPr txBox="1">
            <a:spLocks noGrp="1" noChangeArrowheads="1"/>
          </p:cNvSpPr>
          <p:nvPr>
            <p:ph type="sldNum" sz="quarter" idx="10"/>
          </p:nvPr>
        </p:nvSpPr>
        <p:spPr>
          <a:ln/>
        </p:spPr>
        <p:txBody>
          <a:bodyPr/>
          <a:lstStyle>
            <a:lvl1pPr>
              <a:defRPr/>
            </a:lvl1pPr>
          </a:lstStyle>
          <a:p>
            <a:pPr>
              <a:defRPr/>
            </a:pPr>
            <a:fld id="{34355EF7-4DBB-184F-A461-47B1F7724FD4}" type="slidenum">
              <a:rPr lang="en-US"/>
              <a:pPr>
                <a:defRPr/>
              </a:pPr>
              <a:t>‹#›</a:t>
            </a:fld>
            <a:endParaRPr lang="en-US" dirty="0"/>
          </a:p>
        </p:txBody>
      </p:sp>
    </p:spTree>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DDC6CA9B-B44F-5F48-ABE3-5B3A2E2F8753}" type="slidenum">
              <a:rPr lang="en-US"/>
              <a:pPr>
                <a:defRPr/>
              </a:pPr>
              <a:t>‹#›</a:t>
            </a:fld>
            <a:endParaRPr lang="en-US"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0"/>
            <a:ext cx="1951038" cy="68580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1150938" y="0"/>
            <a:ext cx="5700712" cy="68580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681894FE-09DE-9C4F-931E-ED3CE10BC3E7}" type="slidenum">
              <a:rPr lang="en-US"/>
              <a:pPr>
                <a:defRPr/>
              </a:pPr>
              <a:t>‹#›</a:t>
            </a:fld>
            <a:endParaRPr lang="en-US" dirty="0"/>
          </a:p>
        </p:txBody>
      </p:sp>
    </p:spTree>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atin typeface="Avenir Book"/>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dirty="0" smtClean="0"/>
              <a:t>Click to edit Master subtitle style</a:t>
            </a:r>
            <a:endParaRPr lang="en-US" dirty="0"/>
          </a:p>
        </p:txBody>
      </p:sp>
    </p:spTree>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atin typeface="Avenir Book"/>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dirty="0" smtClean="0"/>
              <a:t>Click to edit Master text styles</a:t>
            </a:r>
          </a:p>
        </p:txBody>
      </p:sp>
    </p:spTree>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atin typeface="Avenir Book"/>
              </a:defRPr>
            </a:lvl1pPr>
            <a:lvl2pPr>
              <a:defRPr sz="2400">
                <a:latin typeface="Avenir Book"/>
              </a:defRPr>
            </a:lvl2pPr>
            <a:lvl3pPr>
              <a:defRPr sz="2000">
                <a:latin typeface="Avenir Book"/>
              </a:defRPr>
            </a:lvl3pPr>
            <a:lvl4pPr>
              <a:defRPr sz="1800">
                <a:latin typeface="Avenir Book"/>
              </a:defRPr>
            </a:lvl4pPr>
            <a:lvl5pPr>
              <a:defRPr sz="1800">
                <a:latin typeface="Avenir Book"/>
              </a:defRPr>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atin typeface="Avenir Book"/>
              </a:defRPr>
            </a:lvl1pPr>
            <a:lvl2pPr>
              <a:defRPr sz="2400">
                <a:latin typeface="Avenir Book"/>
              </a:defRPr>
            </a:lvl2pPr>
            <a:lvl3pPr>
              <a:defRPr sz="2000">
                <a:latin typeface="Avenir Book"/>
              </a:defRPr>
            </a:lvl3pPr>
            <a:lvl4pPr>
              <a:defRPr sz="1800">
                <a:latin typeface="Avenir Book"/>
              </a:defRPr>
            </a:lvl4pPr>
            <a:lvl5pPr>
              <a:defRPr sz="1800">
                <a:latin typeface="Avenir Book"/>
              </a:defRPr>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atin typeface="Avenir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atin typeface="Avenir Book"/>
              </a:defRPr>
            </a:lvl1pPr>
            <a:lvl2pPr>
              <a:defRPr sz="2000">
                <a:latin typeface="Avenir Book"/>
              </a:defRPr>
            </a:lvl2pPr>
            <a:lvl3pPr>
              <a:defRPr sz="1800">
                <a:latin typeface="Avenir Book"/>
              </a:defRPr>
            </a:lvl3pPr>
            <a:lvl4pPr>
              <a:defRPr sz="1600">
                <a:latin typeface="Avenir Book"/>
              </a:defRPr>
            </a:lvl4pPr>
            <a:lvl5pPr>
              <a:defRPr sz="1600">
                <a:latin typeface="Avenir Book"/>
              </a:defRPr>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atin typeface="Avenir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atin typeface="Avenir Book"/>
              </a:defRPr>
            </a:lvl1pPr>
            <a:lvl2pPr>
              <a:defRPr sz="2000">
                <a:latin typeface="Avenir Book"/>
              </a:defRPr>
            </a:lvl2pPr>
            <a:lvl3pPr>
              <a:defRPr sz="1800">
                <a:latin typeface="Avenir Book"/>
              </a:defRPr>
            </a:lvl3pPr>
            <a:lvl4pPr>
              <a:defRPr sz="1600">
                <a:latin typeface="Avenir Book"/>
              </a:defRPr>
            </a:lvl4pPr>
            <a:lvl5pPr>
              <a:defRPr sz="1600">
                <a:latin typeface="Avenir Book"/>
              </a:defRPr>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atin typeface="Avenir Book"/>
              </a:defRPr>
            </a:lvl1pPr>
            <a:lvl2pPr>
              <a:defRPr sz="2800">
                <a:latin typeface="Avenir Book"/>
              </a:defRPr>
            </a:lvl2pPr>
            <a:lvl3pPr>
              <a:defRPr sz="2400">
                <a:latin typeface="Avenir Book"/>
              </a:defRPr>
            </a:lvl3pPr>
            <a:lvl4pPr>
              <a:defRPr sz="2000">
                <a:latin typeface="Avenir Book"/>
              </a:defRPr>
            </a:lvl4pPr>
            <a:lvl5pPr>
              <a:defRPr sz="2000">
                <a:latin typeface="Avenir Book"/>
              </a:defRPr>
            </a:lvl5pPr>
            <a:lvl6pPr>
              <a:defRPr sz="2000"/>
            </a:lvl6pPr>
            <a:lvl7pPr>
              <a:defRPr sz="2000"/>
            </a:lvl7pPr>
            <a:lvl8pPr>
              <a:defRPr sz="2000"/>
            </a:lvl8pPr>
            <a:lvl9pPr>
              <a:defRPr sz="20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atin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atin typeface="Avenir Book"/>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Helvetica Neue"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atin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1600200"/>
            <a:ext cx="2085975" cy="4525963"/>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1600200"/>
            <a:ext cx="6105525" cy="4525963"/>
          </a:xfrm>
          <a:prstGeom prst="rect">
            <a:avLst/>
          </a:prstGeom>
        </p:spPr>
        <p:txBody>
          <a:bodyPr vert="eaVert"/>
          <a:lstStyle>
            <a:lvl1pPr>
              <a:defRPr>
                <a:latin typeface="Avenir Book"/>
              </a:defRPr>
            </a:lvl1pPr>
            <a:lvl2pPr>
              <a:defRPr>
                <a:latin typeface="Avenir Book"/>
              </a:defRPr>
            </a:lvl2pPr>
            <a:lvl3pPr>
              <a:defRPr>
                <a:latin typeface="Avenir Book"/>
              </a:defRPr>
            </a:lvl3pPr>
            <a:lvl4pPr>
              <a:defRPr>
                <a:latin typeface="Avenir Book"/>
              </a:defRPr>
            </a:lvl4pPr>
            <a:lvl5pPr>
              <a:defRPr>
                <a:latin typeface="Avenir Book"/>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5524500" y="5956300"/>
            <a:ext cx="1670050" cy="35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7346950" y="5956300"/>
            <a:ext cx="1670050" cy="35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0400" y="5473700"/>
            <a:ext cx="2006600" cy="1206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990600" y="5473700"/>
            <a:ext cx="5867400" cy="1206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1638300"/>
            <a:ext cx="4095750" cy="462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E0156B94-A580-4F47-BE3E-87A620CAA996}" type="slidenum">
              <a:rPr lang="en-US"/>
              <a:pPr>
                <a:defRPr/>
              </a:pPr>
              <a:t>‹#›</a:t>
            </a:fld>
            <a:endParaRPr lang="en-US" dirty="0"/>
          </a:p>
        </p:txBody>
      </p:sp>
    </p:spTree>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2370A37B-A79C-4946-A824-1CFAF86CE719}" type="slidenum">
              <a:rPr lang="en-US"/>
              <a:pPr>
                <a:defRPr/>
              </a:pPr>
              <a:t>‹#›</a:t>
            </a:fld>
            <a:endParaRPr lang="en-US" dirty="0"/>
          </a:p>
        </p:txBody>
      </p:sp>
    </p:spTree>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
        <p:nvSpPr>
          <p:cNvPr id="4" name="Text Box 24"/>
          <p:cNvSpPr txBox="1">
            <a:spLocks noGrp="1" noChangeArrowheads="1"/>
          </p:cNvSpPr>
          <p:nvPr>
            <p:ph type="sldNum" sz="quarter" idx="10"/>
          </p:nvPr>
        </p:nvSpPr>
        <p:spPr>
          <a:ln/>
        </p:spPr>
        <p:txBody>
          <a:bodyPr/>
          <a:lstStyle>
            <a:lvl1pPr>
              <a:defRPr/>
            </a:lvl1pPr>
          </a:lstStyle>
          <a:p>
            <a:pPr>
              <a:defRPr/>
            </a:pPr>
            <a:fld id="{D99D4810-E773-044F-ACF2-E91936BE940F}" type="slidenum">
              <a:rPr lang="en-US"/>
              <a:pPr>
                <a:defRPr/>
              </a:pPr>
              <a:t>‹#›</a:t>
            </a:fld>
            <a:endParaRPr lang="en-US" dirty="0"/>
          </a:p>
        </p:txBody>
      </p:sp>
    </p:spTree>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1182688" y="2017713"/>
            <a:ext cx="3810000" cy="4840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5145088" y="2017713"/>
            <a:ext cx="3810000" cy="4840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Box 24"/>
          <p:cNvSpPr txBox="1">
            <a:spLocks noGrp="1" noChangeArrowheads="1"/>
          </p:cNvSpPr>
          <p:nvPr>
            <p:ph type="sldNum" sz="quarter" idx="10"/>
          </p:nvPr>
        </p:nvSpPr>
        <p:spPr>
          <a:ln/>
        </p:spPr>
        <p:txBody>
          <a:bodyPr/>
          <a:lstStyle>
            <a:lvl1pPr>
              <a:defRPr/>
            </a:lvl1pPr>
          </a:lstStyle>
          <a:p>
            <a:pPr>
              <a:defRPr/>
            </a:pPr>
            <a:fld id="{83214112-F0C2-5E40-BD65-DED2504F3146}" type="slidenum">
              <a:rPr lang="en-US"/>
              <a:pPr>
                <a:defRPr/>
              </a:pPr>
              <a:t>‹#›</a:t>
            </a:fld>
            <a:endParaRPr lang="en-US" dirty="0"/>
          </a:p>
        </p:txBody>
      </p:sp>
    </p:spTree>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ext Box 24"/>
          <p:cNvSpPr txBox="1">
            <a:spLocks noGrp="1" noChangeArrowheads="1"/>
          </p:cNvSpPr>
          <p:nvPr>
            <p:ph type="sldNum" sz="quarter" idx="10"/>
          </p:nvPr>
        </p:nvSpPr>
        <p:spPr>
          <a:ln/>
        </p:spPr>
        <p:txBody>
          <a:bodyPr/>
          <a:lstStyle>
            <a:lvl1pPr>
              <a:defRPr/>
            </a:lvl1pPr>
          </a:lstStyle>
          <a:p>
            <a:pPr>
              <a:defRPr/>
            </a:pPr>
            <a:fld id="{670F38BD-C0FC-8B4D-8945-4384E3E043DB}" type="slidenum">
              <a:rPr lang="en-US"/>
              <a:pPr>
                <a:defRPr/>
              </a:pPr>
              <a:t>‹#›</a:t>
            </a:fld>
            <a:endParaRPr 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Text Box 24"/>
          <p:cNvSpPr txBox="1">
            <a:spLocks noGrp="1" noChangeArrowheads="1"/>
          </p:cNvSpPr>
          <p:nvPr>
            <p:ph type="sldNum" sz="quarter" idx="10"/>
          </p:nvPr>
        </p:nvSpPr>
        <p:spPr>
          <a:ln/>
        </p:spPr>
        <p:txBody>
          <a:bodyPr/>
          <a:lstStyle>
            <a:lvl1pPr>
              <a:defRPr/>
            </a:lvl1pPr>
          </a:lstStyle>
          <a:p>
            <a:pPr>
              <a:defRPr/>
            </a:pPr>
            <a:fld id="{14AF0810-6B8E-AB4D-B908-C7E7F334A20C}" type="slidenum">
              <a:rPr lang="en-US"/>
              <a:pPr>
                <a:defRPr/>
              </a:pPr>
              <a:t>‹#›</a:t>
            </a:fld>
            <a:endParaRPr lang="en-US" dirty="0"/>
          </a:p>
        </p:txBody>
      </p:sp>
    </p:spTree>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24"/>
          <p:cNvSpPr txBox="1">
            <a:spLocks noGrp="1" noChangeArrowheads="1"/>
          </p:cNvSpPr>
          <p:nvPr>
            <p:ph type="sldNum" sz="quarter" idx="10"/>
          </p:nvPr>
        </p:nvSpPr>
        <p:spPr>
          <a:ln/>
        </p:spPr>
        <p:txBody>
          <a:bodyPr/>
          <a:lstStyle>
            <a:lvl1pPr>
              <a:defRPr/>
            </a:lvl1pPr>
          </a:lstStyle>
          <a:p>
            <a:pPr>
              <a:defRPr/>
            </a:pPr>
            <a:fld id="{64B7C152-EA68-014C-8BB1-DE034FDDFB3D}" type="slidenum">
              <a:rPr lang="en-US"/>
              <a:pPr>
                <a:defRPr/>
              </a:pPr>
              <a:t>‹#›</a:t>
            </a:fld>
            <a:endParaRPr lang="en-US" dirty="0"/>
          </a:p>
        </p:txBody>
      </p:sp>
    </p:spTree>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Text Box 24"/>
          <p:cNvSpPr txBox="1">
            <a:spLocks noGrp="1" noChangeArrowheads="1"/>
          </p:cNvSpPr>
          <p:nvPr>
            <p:ph type="sldNum" sz="quarter" idx="10"/>
          </p:nvPr>
        </p:nvSpPr>
        <p:spPr>
          <a:ln/>
        </p:spPr>
        <p:txBody>
          <a:bodyPr/>
          <a:lstStyle>
            <a:lvl1pPr>
              <a:defRPr/>
            </a:lvl1pPr>
          </a:lstStyle>
          <a:p>
            <a:pPr>
              <a:defRPr/>
            </a:pPr>
            <a:fld id="{705E8D0E-3DAC-6B4E-A7CB-35F1954CCA98}" type="slidenum">
              <a:rPr lang="en-US"/>
              <a:pPr>
                <a:defRPr/>
              </a:pPr>
              <a:t>‹#›</a:t>
            </a:fld>
            <a:endParaRPr lang="en-US" dirty="0"/>
          </a:p>
        </p:txBody>
      </p:sp>
    </p:spTree>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Tahoma"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Text Box 24"/>
          <p:cNvSpPr txBox="1">
            <a:spLocks noGrp="1" noChangeArrowheads="1"/>
          </p:cNvSpPr>
          <p:nvPr>
            <p:ph type="sldNum" sz="quarter" idx="10"/>
          </p:nvPr>
        </p:nvSpPr>
        <p:spPr>
          <a:ln/>
        </p:spPr>
        <p:txBody>
          <a:bodyPr/>
          <a:lstStyle>
            <a:lvl1pPr>
              <a:defRPr/>
            </a:lvl1pPr>
          </a:lstStyle>
          <a:p>
            <a:pPr>
              <a:defRPr/>
            </a:pPr>
            <a:fld id="{AC54E36E-1140-444A-9152-2CFB5629E99B}" type="slidenum">
              <a:rPr lang="en-US"/>
              <a:pPr>
                <a:defRPr/>
              </a:pPr>
              <a:t>‹#›</a:t>
            </a:fld>
            <a:endParaRPr lang="en-US" dirty="0"/>
          </a:p>
        </p:txBody>
      </p:sp>
    </p:spTree>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8718B3C4-C085-E140-8EB9-370E6419243E}" type="slidenum">
              <a:rPr lang="en-US"/>
              <a:pPr>
                <a:defRPr/>
              </a:pPr>
              <a:t>‹#›</a:t>
            </a:fld>
            <a:endParaRPr lang="en-US" dirty="0"/>
          </a:p>
        </p:txBody>
      </p:sp>
    </p:spTree>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0"/>
            <a:ext cx="1951038" cy="68580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1150938" y="0"/>
            <a:ext cx="5700712" cy="68580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Box 24"/>
          <p:cNvSpPr txBox="1">
            <a:spLocks noGrp="1" noChangeArrowheads="1"/>
          </p:cNvSpPr>
          <p:nvPr>
            <p:ph type="sldNum" sz="quarter" idx="10"/>
          </p:nvPr>
        </p:nvSpPr>
        <p:spPr>
          <a:ln/>
        </p:spPr>
        <p:txBody>
          <a:bodyPr/>
          <a:lstStyle>
            <a:lvl1pPr>
              <a:defRPr/>
            </a:lvl1pPr>
          </a:lstStyle>
          <a:p>
            <a:pPr>
              <a:defRPr/>
            </a:pPr>
            <a:fld id="{5ACBB25B-D21A-B14F-ADFC-27E90D1BF470}" type="slidenum">
              <a:rPr lang="en-US"/>
              <a:pPr>
                <a:defRPr/>
              </a:pPr>
              <a:t>‹#›</a:t>
            </a:fld>
            <a:endParaRPr lang="en-US" dirty="0"/>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28600"/>
            <a:ext cx="2085975" cy="6032500"/>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06400" y="228600"/>
            <a:ext cx="6105525" cy="60325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06400" y="3530600"/>
            <a:ext cx="4095750" cy="223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54550" y="3530600"/>
            <a:ext cx="4095750" cy="223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Content Placeholder 2"/>
          <p:cNvSpPr>
            <a:spLocks noGrp="1"/>
          </p:cNvSpPr>
          <p:nvPr>
            <p:ph sz="half" idx="1"/>
          </p:nvPr>
        </p:nvSpPr>
        <p:spPr>
          <a:xfrm>
            <a:off x="30480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3282950" y="6197600"/>
            <a:ext cx="2825750" cy="57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atin typeface="Avenir Book"/>
              </a:defRPr>
            </a:lvl1pPr>
          </a:lstStyle>
          <a:p>
            <a:r>
              <a:rPr lang="en-CA"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6494462"/>
          </a:xfrm>
          <a:prstGeom prst="rect">
            <a:avLst/>
          </a:prstGeom>
        </p:spPr>
        <p:txBody>
          <a:bodyPr vert="eaVert"/>
          <a:lstStyle>
            <a:lvl1pPr>
              <a:defRPr>
                <a:latin typeface="Avenir Book"/>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304800" y="274638"/>
            <a:ext cx="6134100" cy="649446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theme" Target="../theme/theme16.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7.xml"/><Relationship Id="rId12" Type="http://schemas.openxmlformats.org/officeDocument/2006/relationships/theme" Target="../theme/theme17.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9" Type="http://schemas.openxmlformats.org/officeDocument/2006/relationships/slideLayout" Target="../slideLayouts/slideLayout185.xml"/><Relationship Id="rId10"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8.xml"/><Relationship Id="rId12" Type="http://schemas.openxmlformats.org/officeDocument/2006/relationships/theme" Target="../theme/theme18.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09.xml"/><Relationship Id="rId12" Type="http://schemas.openxmlformats.org/officeDocument/2006/relationships/theme" Target="../theme/theme19.xml"/><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slideLayout" Target="../slideLayouts/slideLayout203.xml"/><Relationship Id="rId6" Type="http://schemas.openxmlformats.org/officeDocument/2006/relationships/slideLayout" Target="../slideLayouts/slideLayout204.xml"/><Relationship Id="rId7" Type="http://schemas.openxmlformats.org/officeDocument/2006/relationships/slideLayout" Target="../slideLayouts/slideLayout205.xml"/><Relationship Id="rId8" Type="http://schemas.openxmlformats.org/officeDocument/2006/relationships/slideLayout" Target="../slideLayouts/slideLayout206.xml"/><Relationship Id="rId9" Type="http://schemas.openxmlformats.org/officeDocument/2006/relationships/slideLayout" Target="../slideLayouts/slideLayout207.xml"/><Relationship Id="rId10"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0.xml"/><Relationship Id="rId12" Type="http://schemas.openxmlformats.org/officeDocument/2006/relationships/theme" Target="../theme/theme20.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1.xml"/><Relationship Id="rId12" Type="http://schemas.openxmlformats.org/officeDocument/2006/relationships/theme" Target="../theme/theme21.xml"/><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2.xml"/><Relationship Id="rId12" Type="http://schemas.openxmlformats.org/officeDocument/2006/relationships/theme" Target="../theme/theme22.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3.xml"/><Relationship Id="rId12" Type="http://schemas.openxmlformats.org/officeDocument/2006/relationships/theme" Target="../theme/theme23.xml"/><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4.xml"/><Relationship Id="rId12" Type="http://schemas.openxmlformats.org/officeDocument/2006/relationships/theme" Target="../theme/theme24.xml"/><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5.xml"/><Relationship Id="rId12" Type="http://schemas.openxmlformats.org/officeDocument/2006/relationships/theme" Target="../theme/theme25.xml"/><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5" Type="http://schemas.openxmlformats.org/officeDocument/2006/relationships/slideLayout" Target="../slideLayouts/slideLayout269.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 Id="rId9" Type="http://schemas.openxmlformats.org/officeDocument/2006/relationships/slideLayout" Target="../slideLayouts/slideLayout273.xml"/><Relationship Id="rId10" Type="http://schemas.openxmlformats.org/officeDocument/2006/relationships/slideLayout" Target="../slideLayouts/slideLayout27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body" idx="1"/>
          </p:nvPr>
        </p:nvSpPr>
        <p:spPr bwMode="auto">
          <a:xfrm>
            <a:off x="406400" y="3530600"/>
            <a:ext cx="8343900" cy="22352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
        <p:nvSpPr>
          <p:cNvPr id="1027" name="Rectangle 2"/>
          <p:cNvSpPr>
            <a:spLocks noGrp="1" noChangeArrowheads="1"/>
          </p:cNvSpPr>
          <p:nvPr>
            <p:ph type="title"/>
          </p:nvPr>
        </p:nvSpPr>
        <p:spPr bwMode="auto">
          <a:xfrm>
            <a:off x="406400" y="927100"/>
            <a:ext cx="8343900" cy="22352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0" fontAlgn="base" hangingPunct="0">
        <a:spcBef>
          <a:spcPct val="0"/>
        </a:spcBef>
        <a:spcAft>
          <a:spcPct val="0"/>
        </a:spcAft>
        <a:defRPr sz="2800">
          <a:solidFill>
            <a:schemeClr val="tx1"/>
          </a:solidFill>
          <a:latin typeface="Avenir Book"/>
          <a:ea typeface="ＭＳ Ｐゴシック" pitchFamily="-107" charset="-128"/>
          <a:cs typeface="ＭＳ Ｐゴシック" pitchFamily="-107" charset="-128"/>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3200">
          <a:solidFill>
            <a:srgbClr val="747474"/>
          </a:solidFill>
          <a:latin typeface="Avenir Book"/>
          <a:ea typeface="ＭＳ Ｐゴシック" pitchFamily="-107" charset="-128"/>
          <a:cs typeface="ＭＳ Ｐゴシック" pitchFamily="-107" charset="-128"/>
          <a:sym typeface="Helvetica Neue" pitchFamily="-107" charset="0"/>
        </a:defRPr>
      </a:lvl1pPr>
      <a:lvl2pPr marL="742950" indent="-285750" algn="l" rtl="0" eaLnBrk="0" fontAlgn="base" hangingPunct="0">
        <a:spcBef>
          <a:spcPct val="0"/>
        </a:spcBef>
        <a:spcAft>
          <a:spcPct val="0"/>
        </a:spcAft>
        <a:buChar char="–"/>
        <a:defRPr sz="2800">
          <a:solidFill>
            <a:srgbClr val="747474"/>
          </a:solidFill>
          <a:latin typeface="Avenir Book"/>
          <a:ea typeface="ＭＳ Ｐゴシック" pitchFamily="-107" charset="-128"/>
          <a:cs typeface="+mn-cs"/>
          <a:sym typeface="Helvetica Neue" pitchFamily="-107" charset="0"/>
        </a:defRPr>
      </a:lvl2pPr>
      <a:lvl3pPr marL="1143000" indent="-228600" algn="l" rtl="0" eaLnBrk="0" fontAlgn="base" hangingPunct="0">
        <a:spcBef>
          <a:spcPct val="0"/>
        </a:spcBef>
        <a:spcAft>
          <a:spcPct val="0"/>
        </a:spcAft>
        <a:buChar char="•"/>
        <a:defRPr sz="2400">
          <a:solidFill>
            <a:srgbClr val="747474"/>
          </a:solidFill>
          <a:latin typeface="Avenir Book"/>
          <a:ea typeface="ＭＳ Ｐゴシック" pitchFamily="-107" charset="-128"/>
          <a:cs typeface="+mn-cs"/>
          <a:sym typeface="Helvetica Neue" pitchFamily="-107" charset="0"/>
        </a:defRPr>
      </a:lvl3pPr>
      <a:lvl4pPr marL="1600200" indent="-228600" algn="l" rtl="0" eaLnBrk="0" fontAlgn="base" hangingPunct="0">
        <a:spcBef>
          <a:spcPct val="0"/>
        </a:spcBef>
        <a:spcAft>
          <a:spcPct val="0"/>
        </a:spcAft>
        <a:buChar char="–"/>
        <a:defRPr sz="2000">
          <a:solidFill>
            <a:srgbClr val="747474"/>
          </a:solidFill>
          <a:latin typeface="Avenir Book"/>
          <a:ea typeface="ＭＳ Ｐゴシック" pitchFamily="-107" charset="-128"/>
          <a:cs typeface="+mn-cs"/>
          <a:sym typeface="Helvetica Neue" pitchFamily="-107" charset="0"/>
        </a:defRPr>
      </a:lvl4pPr>
      <a:lvl5pPr marL="2057400" indent="-228600" algn="l" rtl="0" eaLnBrk="0" fontAlgn="base" hangingPunct="0">
        <a:spcBef>
          <a:spcPct val="0"/>
        </a:spcBef>
        <a:spcAft>
          <a:spcPct val="0"/>
        </a:spcAft>
        <a:buChar char="»"/>
        <a:defRPr sz="2000">
          <a:solidFill>
            <a:srgbClr val="747474"/>
          </a:solidFill>
          <a:latin typeface="Avenir Book"/>
          <a:ea typeface="ＭＳ Ｐゴシック" pitchFamily="-107" charset="-128"/>
          <a:cs typeface="+mn-cs"/>
          <a:sym typeface="Helvetica Neue" pitchFamily="-107" charset="0"/>
        </a:defRPr>
      </a:lvl5pPr>
      <a:lvl6pPr marL="457200" algn="l" rtl="0" fontAlgn="base">
        <a:spcBef>
          <a:spcPct val="0"/>
        </a:spcBef>
        <a:spcAft>
          <a:spcPct val="0"/>
        </a:spcAft>
        <a:defRPr>
          <a:solidFill>
            <a:srgbClr val="747474"/>
          </a:solidFill>
          <a:latin typeface="+mn-lt"/>
          <a:ea typeface="+mn-ea"/>
          <a:cs typeface="+mn-cs"/>
          <a:sym typeface="Helvetica Neue" charset="0"/>
        </a:defRPr>
      </a:lvl6pPr>
      <a:lvl7pPr marL="914400" algn="l" rtl="0" fontAlgn="base">
        <a:spcBef>
          <a:spcPct val="0"/>
        </a:spcBef>
        <a:spcAft>
          <a:spcPct val="0"/>
        </a:spcAft>
        <a:defRPr>
          <a:solidFill>
            <a:srgbClr val="747474"/>
          </a:solidFill>
          <a:latin typeface="+mn-lt"/>
          <a:ea typeface="+mn-ea"/>
          <a:cs typeface="+mn-cs"/>
          <a:sym typeface="Helvetica Neue" charset="0"/>
        </a:defRPr>
      </a:lvl7pPr>
      <a:lvl8pPr marL="1371600" algn="l" rtl="0" fontAlgn="base">
        <a:spcBef>
          <a:spcPct val="0"/>
        </a:spcBef>
        <a:spcAft>
          <a:spcPct val="0"/>
        </a:spcAft>
        <a:defRPr>
          <a:solidFill>
            <a:srgbClr val="747474"/>
          </a:solidFill>
          <a:latin typeface="+mn-lt"/>
          <a:ea typeface="+mn-ea"/>
          <a:cs typeface="+mn-cs"/>
          <a:sym typeface="Helvetica Neue" charset="0"/>
        </a:defRPr>
      </a:lvl8pPr>
      <a:lvl9pPr marL="1828800" algn="l" rtl="0" fontAlgn="base">
        <a:spcBef>
          <a:spcPct val="0"/>
        </a:spcBef>
        <a:spcAft>
          <a:spcPct val="0"/>
        </a:spcAft>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1"/>
          <p:cNvSpPr>
            <a:spLocks noGrp="1" noChangeArrowheads="1"/>
          </p:cNvSpPr>
          <p:nvPr>
            <p:ph type="body" idx="1"/>
          </p:nvPr>
        </p:nvSpPr>
        <p:spPr bwMode="auto">
          <a:xfrm>
            <a:off x="406400" y="1638300"/>
            <a:ext cx="35814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
        <p:nvSpPr>
          <p:cNvPr id="123907" name="Rectangle 2"/>
          <p:cNvSpPr>
            <a:spLocks noGrp="1" noChangeArrowheads="1"/>
          </p:cNvSpPr>
          <p:nvPr>
            <p:ph type="title"/>
          </p:nvPr>
        </p:nvSpPr>
        <p:spPr bwMode="auto">
          <a:xfrm>
            <a:off x="406400" y="228600"/>
            <a:ext cx="35814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620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6194" name="Group 1"/>
          <p:cNvGrpSpPr>
            <a:grpSpLocks/>
          </p:cNvGrpSpPr>
          <p:nvPr/>
        </p:nvGrpSpPr>
        <p:grpSpPr bwMode="auto">
          <a:xfrm>
            <a:off x="0" y="2438400"/>
            <a:ext cx="9009063" cy="1052513"/>
            <a:chOff x="0" y="0"/>
            <a:chExt cx="5675" cy="663"/>
          </a:xfrm>
        </p:grpSpPr>
        <p:grpSp>
          <p:nvGrpSpPr>
            <p:cNvPr id="136198" name="Group 2"/>
            <p:cNvGrpSpPr>
              <a:grpSpLocks/>
            </p:cNvGrpSpPr>
            <p:nvPr/>
          </p:nvGrpSpPr>
          <p:grpSpPr bwMode="auto">
            <a:xfrm>
              <a:off x="182" y="68"/>
              <a:ext cx="449" cy="299"/>
              <a:chOff x="0" y="0"/>
              <a:chExt cx="448" cy="299"/>
            </a:xfrm>
          </p:grpSpPr>
          <p:sp>
            <p:nvSpPr>
              <p:cNvPr id="12291" name="Rectangle 3"/>
              <p:cNvSpPr>
                <a:spLocks/>
              </p:cNvSpPr>
              <p:nvPr/>
            </p:nvSpPr>
            <p:spPr bwMode="auto">
              <a:xfrm>
                <a:off x="0" y="0"/>
                <a:ext cx="275" cy="299"/>
              </a:xfrm>
              <a:prstGeom prst="rect">
                <a:avLst/>
              </a:prstGeom>
              <a:solidFill>
                <a:srgbClr val="3A31CA"/>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12292" name="Rectangle 4"/>
              <p:cNvSpPr>
                <a:spLocks/>
              </p:cNvSpPr>
              <p:nvPr/>
            </p:nvSpPr>
            <p:spPr bwMode="auto">
              <a:xfrm>
                <a:off x="241" y="0"/>
                <a:ext cx="207" cy="299"/>
              </a:xfrm>
              <a:prstGeom prst="rect">
                <a:avLst/>
              </a:prstGeom>
              <a:gradFill rotWithShape="0">
                <a:gsLst>
                  <a:gs pos="0">
                    <a:srgbClr val="3A31CA"/>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136199" name="Group 5"/>
            <p:cNvGrpSpPr>
              <a:grpSpLocks/>
            </p:cNvGrpSpPr>
            <p:nvPr/>
          </p:nvGrpSpPr>
          <p:grpSpPr bwMode="auto">
            <a:xfrm>
              <a:off x="261" y="334"/>
              <a:ext cx="465" cy="299"/>
              <a:chOff x="0" y="0"/>
              <a:chExt cx="465" cy="299"/>
            </a:xfrm>
          </p:grpSpPr>
          <p:sp>
            <p:nvSpPr>
              <p:cNvPr id="12294" name="Rectangle 6"/>
              <p:cNvSpPr>
                <a:spLocks/>
              </p:cNvSpPr>
              <p:nvPr/>
            </p:nvSpPr>
            <p:spPr bwMode="auto">
              <a:xfrm>
                <a:off x="0" y="0"/>
                <a:ext cx="265" cy="299"/>
              </a:xfrm>
              <a:prstGeom prst="rect">
                <a:avLst/>
              </a:prstGeom>
              <a:solidFill>
                <a:srgbClr val="FBD018"/>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12295" name="Rectangle 7"/>
              <p:cNvSpPr>
                <a:spLocks/>
              </p:cNvSpPr>
              <p:nvPr/>
            </p:nvSpPr>
            <p:spPr bwMode="auto">
              <a:xfrm>
                <a:off x="232" y="0"/>
                <a:ext cx="233" cy="299"/>
              </a:xfrm>
              <a:prstGeom prst="rect">
                <a:avLst/>
              </a:prstGeom>
              <a:gradFill rotWithShape="0">
                <a:gsLst>
                  <a:gs pos="0">
                    <a:srgbClr val="FBD018"/>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sp>
          <p:nvSpPr>
            <p:cNvPr id="12296" name="Rectangle 8"/>
            <p:cNvSpPr>
              <a:spLocks/>
            </p:cNvSpPr>
            <p:nvPr/>
          </p:nvSpPr>
          <p:spPr bwMode="auto">
            <a:xfrm>
              <a:off x="0" y="288"/>
              <a:ext cx="353" cy="266"/>
            </a:xfrm>
            <a:prstGeom prst="rect">
              <a:avLst/>
            </a:prstGeom>
            <a:gradFill rotWithShape="0">
              <a:gsLst>
                <a:gs pos="0">
                  <a:srgbClr val="FFFFFF"/>
                </a:gs>
                <a:gs pos="100000">
                  <a:srgbClr val="FB1D16"/>
                </a:gs>
              </a:gsLst>
              <a:lin ang="1890000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12297" name="Rectangle 9"/>
            <p:cNvSpPr>
              <a:spLocks/>
            </p:cNvSpPr>
            <p:nvPr/>
          </p:nvSpPr>
          <p:spPr bwMode="auto">
            <a:xfrm>
              <a:off x="400" y="0"/>
              <a:ext cx="20" cy="663"/>
            </a:xfrm>
            <a:prstGeom prst="rect">
              <a:avLst/>
            </a:prstGeom>
            <a:solidFill>
              <a:srgbClr val="1C1C1C"/>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12298" name="Rectangle 10"/>
            <p:cNvSpPr>
              <a:spLocks/>
            </p:cNvSpPr>
            <p:nvPr/>
          </p:nvSpPr>
          <p:spPr bwMode="auto">
            <a:xfrm rot="10800000" flipH="1">
              <a:off x="199" y="518"/>
              <a:ext cx="5476" cy="35"/>
            </a:xfrm>
            <a:prstGeom prst="rect">
              <a:avLst/>
            </a:prstGeom>
            <a:gradFill rotWithShape="0">
              <a:gsLst>
                <a:gs pos="0">
                  <a:srgbClr val="1C1C1C"/>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sp>
        <p:nvSpPr>
          <p:cNvPr id="136195" name="Rectangle 11"/>
          <p:cNvSpPr>
            <a:spLocks noGrp="1" noChangeArrowheads="1"/>
          </p:cNvSpPr>
          <p:nvPr>
            <p:ph type="title"/>
          </p:nvPr>
        </p:nvSpPr>
        <p:spPr bwMode="auto">
          <a:xfrm>
            <a:off x="990600" y="114300"/>
            <a:ext cx="7772400" cy="2857500"/>
          </a:xfrm>
          <a:prstGeom prst="rect">
            <a:avLst/>
          </a:prstGeom>
          <a:noFill/>
          <a:ln w="12700">
            <a:noFill/>
            <a:miter lim="800000"/>
            <a:headEnd/>
            <a:tailEnd/>
          </a:ln>
        </p:spPr>
        <p:txBody>
          <a:bodyPr vert="horz" wrap="square" lIns="50800" tIns="50800" rIns="91440" bIns="50800" numCol="1" anchor="b" anchorCtr="0" compatLnSpc="1">
            <a:prstTxWarp prst="textNoShape">
              <a:avLst/>
            </a:prstTxWarp>
          </a:bodyPr>
          <a:lstStyle/>
          <a:p>
            <a:pPr lvl="0"/>
            <a:r>
              <a:rPr lang="en-US" dirty="0">
                <a:sym typeface="Tahoma" pitchFamily="-107" charset="0"/>
              </a:rPr>
              <a:t>Click to edit Master title style</a:t>
            </a:r>
          </a:p>
        </p:txBody>
      </p:sp>
      <p:sp>
        <p:nvSpPr>
          <p:cNvPr id="136196" name="Rectangle 12"/>
          <p:cNvSpPr>
            <a:spLocks noGrp="1" noChangeArrowheads="1"/>
          </p:cNvSpPr>
          <p:nvPr>
            <p:ph type="body" idx="1"/>
          </p:nvPr>
        </p:nvSpPr>
        <p:spPr bwMode="auto">
          <a:xfrm>
            <a:off x="1371600" y="3886200"/>
            <a:ext cx="6400800" cy="2971800"/>
          </a:xfrm>
          <a:prstGeom prst="rect">
            <a:avLst/>
          </a:prstGeom>
          <a:noFill/>
          <a:ln w="12700">
            <a:noFill/>
            <a:miter lim="800000"/>
            <a:headEnd/>
            <a:tailEnd/>
          </a:ln>
        </p:spPr>
        <p:txBody>
          <a:bodyPr vert="horz" wrap="square" lIns="50800" tIns="50800" rIns="91440" bIns="50800" numCol="1" anchor="t" anchorCtr="0" compatLnSpc="1">
            <a:prstTxWarp prst="textNoShape">
              <a:avLst/>
            </a:prstTxWarp>
          </a:bodyPr>
          <a:lstStyle/>
          <a:p>
            <a:pPr lvl="0"/>
            <a:r>
              <a:rPr lang="en-US" dirty="0">
                <a:sym typeface="Times New Roman" pitchFamily="-107" charset="0"/>
              </a:rPr>
              <a:t>Click to edit Master text styles</a:t>
            </a:r>
          </a:p>
          <a:p>
            <a:pPr lvl="1"/>
            <a:r>
              <a:rPr lang="en-US" dirty="0">
                <a:sym typeface="Times New Roman" pitchFamily="-107" charset="0"/>
              </a:rPr>
              <a:t>Second level</a:t>
            </a:r>
          </a:p>
          <a:p>
            <a:pPr lvl="2"/>
            <a:r>
              <a:rPr lang="en-US" dirty="0">
                <a:sym typeface="Times New Roman" pitchFamily="-107" charset="0"/>
              </a:rPr>
              <a:t>Third level</a:t>
            </a:r>
          </a:p>
          <a:p>
            <a:pPr lvl="3"/>
            <a:r>
              <a:rPr lang="en-US" dirty="0">
                <a:sym typeface="Times New Roman" pitchFamily="-107" charset="0"/>
              </a:rPr>
              <a:t>Fourth level</a:t>
            </a:r>
          </a:p>
          <a:p>
            <a:pPr lvl="4"/>
            <a:r>
              <a:rPr lang="en-US" dirty="0">
                <a:sym typeface="Times New Roman" pitchFamily="-107" charset="0"/>
              </a:rPr>
              <a:t>Fifth level</a:t>
            </a:r>
          </a:p>
        </p:txBody>
      </p:sp>
      <p:sp>
        <p:nvSpPr>
          <p:cNvPr id="12301" name="Text Box 13"/>
          <p:cNvSpPr txBox="1">
            <a:spLocks noGrp="1" noChangeArrowheads="1"/>
          </p:cNvSpPr>
          <p:nvPr>
            <p:ph type="sldNum" sz="quarter" idx="4"/>
          </p:nvPr>
        </p:nvSpPr>
        <p:spPr bwMode="auto">
          <a:xfrm>
            <a:off x="7654925" y="6388100"/>
            <a:ext cx="309563" cy="3175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smtClean="0">
                <a:solidFill>
                  <a:srgbClr val="1C1C1C"/>
                </a:solidFill>
                <a:latin typeface="Avenir Book"/>
                <a:ea typeface="Avenir Book"/>
                <a:cs typeface="Avenir Book"/>
                <a:sym typeface="Tahoma" charset="0"/>
              </a:defRPr>
            </a:lvl1pPr>
          </a:lstStyle>
          <a:p>
            <a:pPr>
              <a:defRPr/>
            </a:pPr>
            <a:fld id="{867647C2-B42E-104C-90B5-4900BE0CAF28}"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ransition/>
  <p:hf hdr="0" ftr="0" dt="0"/>
  <p:txStyles>
    <p:titleStyle>
      <a:lvl1pPr marL="39688" indent="-39688" algn="l" rtl="0" eaLnBrk="0" fontAlgn="base" hangingPunct="0">
        <a:spcBef>
          <a:spcPct val="0"/>
        </a:spcBef>
        <a:spcAft>
          <a:spcPct val="0"/>
        </a:spcAft>
        <a:defRPr sz="4400">
          <a:solidFill>
            <a:srgbClr val="373297"/>
          </a:solidFill>
          <a:latin typeface="Avenir Book"/>
          <a:ea typeface="+mj-ea"/>
          <a:cs typeface="+mj-cs"/>
          <a:sym typeface="Tahoma" pitchFamily="-107" charset="0"/>
        </a:defRPr>
      </a:lvl1pPr>
      <a:lvl2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2pPr>
      <a:lvl3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3pPr>
      <a:lvl4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4pPr>
      <a:lvl5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5pPr>
      <a:lvl6pPr marL="4968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6pPr>
      <a:lvl7pPr marL="9540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7pPr>
      <a:lvl8pPr marL="14112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8pPr>
      <a:lvl9pPr marL="18684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9pPr>
    </p:titleStyle>
    <p:bodyStyle>
      <a:lvl1pPr marL="39688" indent="-39688" algn="ctr" rtl="0" eaLnBrk="0" fontAlgn="base" hangingPunct="0">
        <a:spcBef>
          <a:spcPts val="700"/>
        </a:spcBef>
        <a:spcAft>
          <a:spcPct val="0"/>
        </a:spcAft>
        <a:buChar char="•"/>
        <a:defRPr sz="3200">
          <a:solidFill>
            <a:schemeClr val="tx1"/>
          </a:solidFill>
          <a:latin typeface="Avenir Book"/>
          <a:ea typeface="+mn-ea"/>
          <a:cs typeface="+mn-cs"/>
          <a:sym typeface="Times New Roman" pitchFamily="-107" charset="0"/>
        </a:defRPr>
      </a:lvl1pPr>
      <a:lvl2pPr marL="446088" indent="11113" algn="ctr" rtl="0" eaLnBrk="0" fontAlgn="base" hangingPunct="0">
        <a:spcBef>
          <a:spcPts val="600"/>
        </a:spcBef>
        <a:spcAft>
          <a:spcPct val="0"/>
        </a:spcAft>
        <a:buChar char="–"/>
        <a:defRPr sz="2800">
          <a:solidFill>
            <a:schemeClr val="tx1"/>
          </a:solidFill>
          <a:latin typeface="Avenir Book"/>
          <a:ea typeface="+mn-ea"/>
          <a:cs typeface="+mn-cs"/>
          <a:sym typeface="Times New Roman" pitchFamily="-107" charset="0"/>
        </a:defRPr>
      </a:lvl2pPr>
      <a:lvl3pPr marL="903288" indent="11113" algn="ctr" rtl="0" eaLnBrk="0" fontAlgn="base" hangingPunct="0">
        <a:spcBef>
          <a:spcPts val="500"/>
        </a:spcBef>
        <a:spcAft>
          <a:spcPct val="0"/>
        </a:spcAft>
        <a:buChar char="•"/>
        <a:defRPr sz="2400">
          <a:solidFill>
            <a:schemeClr val="tx1"/>
          </a:solidFill>
          <a:latin typeface="Avenir Book"/>
          <a:ea typeface="+mn-ea"/>
          <a:cs typeface="+mn-cs"/>
          <a:sym typeface="Times New Roman" pitchFamily="-107" charset="0"/>
        </a:defRPr>
      </a:lvl3pPr>
      <a:lvl4pPr marL="1360488" indent="11113" algn="ctr" rtl="0" eaLnBrk="0" fontAlgn="base" hangingPunct="0">
        <a:spcBef>
          <a:spcPts val="500"/>
        </a:spcBef>
        <a:spcAft>
          <a:spcPct val="0"/>
        </a:spcAft>
        <a:buChar char="–"/>
        <a:defRPr sz="2000">
          <a:solidFill>
            <a:schemeClr val="tx1"/>
          </a:solidFill>
          <a:latin typeface="Avenir Book"/>
          <a:ea typeface="+mn-ea"/>
          <a:cs typeface="+mn-cs"/>
          <a:sym typeface="Times New Roman" pitchFamily="-107" charset="0"/>
        </a:defRPr>
      </a:lvl4pPr>
      <a:lvl5pPr marL="1817688" indent="11113" algn="ctr" rtl="0" eaLnBrk="0" fontAlgn="base" hangingPunct="0">
        <a:spcBef>
          <a:spcPts val="500"/>
        </a:spcBef>
        <a:spcAft>
          <a:spcPct val="0"/>
        </a:spcAft>
        <a:buChar char="»"/>
        <a:defRPr sz="2000">
          <a:solidFill>
            <a:schemeClr val="tx1"/>
          </a:solidFill>
          <a:latin typeface="Avenir Book"/>
          <a:ea typeface="+mn-ea"/>
          <a:cs typeface="+mn-cs"/>
          <a:sym typeface="Times New Roman" pitchFamily="-107" charset="0"/>
        </a:defRPr>
      </a:lvl5pPr>
      <a:lvl6pPr marL="2274888" algn="ctr" rtl="0" fontAlgn="base">
        <a:spcBef>
          <a:spcPts val="500"/>
        </a:spcBef>
        <a:spcAft>
          <a:spcPct val="0"/>
        </a:spcAft>
        <a:defRPr sz="2000">
          <a:solidFill>
            <a:schemeClr val="tx1"/>
          </a:solidFill>
          <a:latin typeface="+mn-lt"/>
          <a:ea typeface="+mn-ea"/>
          <a:cs typeface="+mn-cs"/>
          <a:sym typeface="Times New Roman" charset="0"/>
        </a:defRPr>
      </a:lvl6pPr>
      <a:lvl7pPr marL="2732088" algn="ctr" rtl="0" fontAlgn="base">
        <a:spcBef>
          <a:spcPts val="500"/>
        </a:spcBef>
        <a:spcAft>
          <a:spcPct val="0"/>
        </a:spcAft>
        <a:defRPr sz="2000">
          <a:solidFill>
            <a:schemeClr val="tx1"/>
          </a:solidFill>
          <a:latin typeface="+mn-lt"/>
          <a:ea typeface="+mn-ea"/>
          <a:cs typeface="+mn-cs"/>
          <a:sym typeface="Times New Roman" charset="0"/>
        </a:defRPr>
      </a:lvl7pPr>
      <a:lvl8pPr marL="3189288" algn="ctr" rtl="0" fontAlgn="base">
        <a:spcBef>
          <a:spcPts val="500"/>
        </a:spcBef>
        <a:spcAft>
          <a:spcPct val="0"/>
        </a:spcAft>
        <a:defRPr sz="2000">
          <a:solidFill>
            <a:schemeClr val="tx1"/>
          </a:solidFill>
          <a:latin typeface="+mn-lt"/>
          <a:ea typeface="+mn-ea"/>
          <a:cs typeface="+mn-cs"/>
          <a:sym typeface="Times New Roman" charset="0"/>
        </a:defRPr>
      </a:lvl8pPr>
      <a:lvl9pPr marL="3646488" algn="ctr" rtl="0" fontAlgn="base">
        <a:spcBef>
          <a:spcPts val="500"/>
        </a:spcBef>
        <a:spcAft>
          <a:spcPct val="0"/>
        </a:spcAft>
        <a:defRPr sz="2000">
          <a:solidFill>
            <a:schemeClr val="tx1"/>
          </a:solidFill>
          <a:latin typeface="+mn-lt"/>
          <a:ea typeface="+mn-ea"/>
          <a:cs typeface="+mn-cs"/>
          <a:sym typeface="Times New Roman"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1"/>
          <p:cNvSpPr>
            <a:spLocks noGrp="1" noChangeArrowheads="1"/>
          </p:cNvSpPr>
          <p:nvPr>
            <p:ph type="body" idx="1"/>
          </p:nvPr>
        </p:nvSpPr>
        <p:spPr bwMode="auto">
          <a:xfrm>
            <a:off x="406400" y="1638300"/>
            <a:ext cx="35814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
        <p:nvSpPr>
          <p:cNvPr id="148483" name="Rectangle 2"/>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620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1"/>
          <p:cNvSpPr>
            <a:spLocks noGrp="1" noChangeArrowheads="1"/>
          </p:cNvSpPr>
          <p:nvPr>
            <p:ph type="body" idx="1"/>
          </p:nvPr>
        </p:nvSpPr>
        <p:spPr bwMode="auto">
          <a:xfrm>
            <a:off x="5892800" y="1638300"/>
            <a:ext cx="28575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
        <p:nvSpPr>
          <p:cNvPr id="160771" name="Rectangle 2"/>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747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1"/>
          <p:cNvSpPr>
            <a:spLocks noGrp="1" noChangeArrowheads="1"/>
          </p:cNvSpPr>
          <p:nvPr>
            <p:ph type="body" idx="1"/>
          </p:nvPr>
        </p:nvSpPr>
        <p:spPr bwMode="auto">
          <a:xfrm>
            <a:off x="406400" y="609600"/>
            <a:ext cx="8343900" cy="565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ransition/>
  <p:txStyles>
    <p:titleStyle>
      <a:lvl1pPr algn="l" rtl="0" eaLnBrk="0" fontAlgn="base" hangingPunct="0">
        <a:spcBef>
          <a:spcPct val="0"/>
        </a:spcBef>
        <a:spcAft>
          <a:spcPct val="0"/>
        </a:spcAft>
        <a:defRPr sz="2800">
          <a:solidFill>
            <a:schemeClr val="tx1"/>
          </a:solidFill>
          <a:latin typeface="+mj-lt"/>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50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50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62000" indent="-177800" algn="l" rtl="0" eaLnBrk="0" fontAlgn="base" hangingPunct="0">
        <a:spcBef>
          <a:spcPts val="50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50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50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50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50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50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50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346" name="Rectangle 1"/>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mn-lt"/>
          <a:ea typeface="+mn-ea"/>
          <a:cs typeface="+mn-cs"/>
          <a:sym typeface="Helvetica Neue" pitchFamily="-107" charset="0"/>
        </a:defRPr>
      </a:lvl1pPr>
      <a:lvl2pPr marL="4826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mn-lt"/>
          <a:ea typeface="+mn-ea"/>
          <a:cs typeface="+mn-cs"/>
          <a:sym typeface="Helvetica Neue" pitchFamily="-107" charset="0"/>
        </a:defRPr>
      </a:lvl2pPr>
      <a:lvl3pPr marL="8001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mn-lt"/>
          <a:ea typeface="+mn-ea"/>
          <a:cs typeface="+mn-cs"/>
          <a:sym typeface="Helvetica Neue" pitchFamily="-107" charset="0"/>
        </a:defRPr>
      </a:lvl3pPr>
      <a:lvl4pPr marL="11049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mn-lt"/>
          <a:ea typeface="+mn-ea"/>
          <a:cs typeface="+mn-cs"/>
          <a:sym typeface="Helvetica Neue" pitchFamily="-107" charset="0"/>
        </a:defRPr>
      </a:lvl4pPr>
      <a:lvl5pPr marL="14097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mn-lt"/>
          <a:ea typeface="+mn-ea"/>
          <a:cs typeface="+mn-cs"/>
          <a:sym typeface="Helvetica Neue" pitchFamily="-107" charset="0"/>
        </a:defRPr>
      </a:lvl5pPr>
      <a:lvl6pPr marL="18669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3241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813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385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634" name="Rectangle 1"/>
          <p:cNvSpPr>
            <a:spLocks noGrp="1" noChangeArrowheads="1"/>
          </p:cNvSpPr>
          <p:nvPr>
            <p:ph type="body" idx="1"/>
          </p:nvPr>
        </p:nvSpPr>
        <p:spPr bwMode="auto">
          <a:xfrm>
            <a:off x="406400" y="1638300"/>
            <a:ext cx="83439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
        <p:nvSpPr>
          <p:cNvPr id="197635" name="Rectangle 2"/>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620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ransition/>
  <p:txStyles>
    <p:titleStyle>
      <a:lvl1pPr algn="l" rtl="0" eaLnBrk="0" fontAlgn="base" hangingPunct="0">
        <a:spcBef>
          <a:spcPct val="0"/>
        </a:spcBef>
        <a:spcAft>
          <a:spcPct val="0"/>
        </a:spcAft>
        <a:defRPr sz="2800">
          <a:solidFill>
            <a:schemeClr val="tx1"/>
          </a:solidFill>
          <a:latin typeface="+mj-lt"/>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mn-lt"/>
          <a:ea typeface="+mn-ea"/>
          <a:cs typeface="+mn-cs"/>
          <a:sym typeface="Helvetica Neue" pitchFamily="-107" charset="0"/>
        </a:defRPr>
      </a:lvl1pPr>
      <a:lvl2pPr marL="4826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mn-lt"/>
          <a:ea typeface="+mn-ea"/>
          <a:cs typeface="+mn-cs"/>
          <a:sym typeface="Helvetica Neue" pitchFamily="-107" charset="0"/>
        </a:defRPr>
      </a:lvl2pPr>
      <a:lvl3pPr marL="8001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mn-lt"/>
          <a:ea typeface="+mn-ea"/>
          <a:cs typeface="+mn-cs"/>
          <a:sym typeface="Helvetica Neue" pitchFamily="-107" charset="0"/>
        </a:defRPr>
      </a:lvl3pPr>
      <a:lvl4pPr marL="11049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mn-lt"/>
          <a:ea typeface="+mn-ea"/>
          <a:cs typeface="+mn-cs"/>
          <a:sym typeface="Helvetica Neue" pitchFamily="-107" charset="0"/>
        </a:defRPr>
      </a:lvl4pPr>
      <a:lvl5pPr marL="14097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mn-lt"/>
          <a:ea typeface="+mn-ea"/>
          <a:cs typeface="+mn-cs"/>
          <a:sym typeface="Helvetica Neue" pitchFamily="-107" charset="0"/>
        </a:defRPr>
      </a:lvl5pPr>
      <a:lvl6pPr marL="18669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3241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813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385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2210" name="Rectangle 1"/>
          <p:cNvSpPr>
            <a:spLocks noGrp="1" noChangeArrowheads="1"/>
          </p:cNvSpPr>
          <p:nvPr>
            <p:ph type="body" idx="1"/>
          </p:nvPr>
        </p:nvSpPr>
        <p:spPr bwMode="auto">
          <a:xfrm>
            <a:off x="406400" y="3530600"/>
            <a:ext cx="3581400" cy="22352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
        <p:nvSpPr>
          <p:cNvPr id="222211" name="Rectangle 2"/>
          <p:cNvSpPr>
            <a:spLocks noGrp="1" noChangeArrowheads="1"/>
          </p:cNvSpPr>
          <p:nvPr>
            <p:ph type="title"/>
          </p:nvPr>
        </p:nvSpPr>
        <p:spPr bwMode="auto">
          <a:xfrm>
            <a:off x="406400" y="927100"/>
            <a:ext cx="3581400" cy="22352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3200">
          <a:solidFill>
            <a:srgbClr val="747474"/>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2800">
          <a:solidFill>
            <a:srgbClr val="747474"/>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2400">
          <a:solidFill>
            <a:srgbClr val="747474"/>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2000">
          <a:solidFill>
            <a:srgbClr val="747474"/>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2000">
          <a:solidFill>
            <a:srgbClr val="747474"/>
          </a:solidFill>
          <a:latin typeface="Avenir Book"/>
          <a:ea typeface="+mn-ea"/>
          <a:cs typeface="+mn-cs"/>
          <a:sym typeface="Helvetica Neue" pitchFamily="-107" charset="0"/>
        </a:defRPr>
      </a:lvl5pPr>
      <a:lvl6pPr marL="457200" algn="l" rtl="0" fontAlgn="base">
        <a:spcBef>
          <a:spcPct val="0"/>
        </a:spcBef>
        <a:spcAft>
          <a:spcPct val="0"/>
        </a:spcAft>
        <a:defRPr>
          <a:solidFill>
            <a:srgbClr val="747474"/>
          </a:solidFill>
          <a:latin typeface="+mn-lt"/>
          <a:ea typeface="+mn-ea"/>
          <a:cs typeface="+mn-cs"/>
          <a:sym typeface="Helvetica Neue" charset="0"/>
        </a:defRPr>
      </a:lvl6pPr>
      <a:lvl7pPr marL="914400" algn="l" rtl="0" fontAlgn="base">
        <a:spcBef>
          <a:spcPct val="0"/>
        </a:spcBef>
        <a:spcAft>
          <a:spcPct val="0"/>
        </a:spcAft>
        <a:defRPr>
          <a:solidFill>
            <a:srgbClr val="747474"/>
          </a:solidFill>
          <a:latin typeface="+mn-lt"/>
          <a:ea typeface="+mn-ea"/>
          <a:cs typeface="+mn-cs"/>
          <a:sym typeface="Helvetica Neue" charset="0"/>
        </a:defRPr>
      </a:lvl7pPr>
      <a:lvl8pPr marL="1371600" algn="l" rtl="0" fontAlgn="base">
        <a:spcBef>
          <a:spcPct val="0"/>
        </a:spcBef>
        <a:spcAft>
          <a:spcPct val="0"/>
        </a:spcAft>
        <a:defRPr>
          <a:solidFill>
            <a:srgbClr val="747474"/>
          </a:solidFill>
          <a:latin typeface="+mn-lt"/>
          <a:ea typeface="+mn-ea"/>
          <a:cs typeface="+mn-cs"/>
          <a:sym typeface="Helvetica Neue" charset="0"/>
        </a:defRPr>
      </a:lvl8pPr>
      <a:lvl9pPr marL="1828800" algn="l" rtl="0" fontAlgn="base">
        <a:spcBef>
          <a:spcPct val="0"/>
        </a:spcBef>
        <a:spcAft>
          <a:spcPct val="0"/>
        </a:spcAft>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
        <p:nvSpPr>
          <p:cNvPr id="13315" name="Rectangle 2"/>
          <p:cNvSpPr>
            <a:spLocks noGrp="1" noChangeArrowheads="1"/>
          </p:cNvSpPr>
          <p:nvPr>
            <p:ph type="body" idx="1"/>
          </p:nvPr>
        </p:nvSpPr>
        <p:spPr bwMode="auto">
          <a:xfrm>
            <a:off x="406400" y="1638300"/>
            <a:ext cx="83439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rtl="0" eaLnBrk="0" fontAlgn="base" hangingPunct="0">
        <a:spcBef>
          <a:spcPct val="0"/>
        </a:spcBef>
        <a:spcAft>
          <a:spcPct val="0"/>
        </a:spcAft>
        <a:defRPr sz="2800">
          <a:solidFill>
            <a:schemeClr val="tx1"/>
          </a:solidFill>
          <a:latin typeface="Avenir Book"/>
          <a:ea typeface="ＭＳ Ｐゴシック" pitchFamily="-107" charset="-128"/>
          <a:cs typeface="ＭＳ Ｐゴシック" pitchFamily="-107" charset="-128"/>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1600"/>
        </a:spcBef>
        <a:spcAft>
          <a:spcPct val="0"/>
        </a:spcAft>
        <a:buClr>
          <a:srgbClr val="313131"/>
        </a:buClr>
        <a:buSzPct val="100000"/>
        <a:buFont typeface="Helvetica Neue" pitchFamily="-107" charset="0"/>
        <a:buChar char="•"/>
        <a:defRPr sz="3200">
          <a:solidFill>
            <a:srgbClr val="313131"/>
          </a:solidFill>
          <a:latin typeface="Avenir Book"/>
          <a:ea typeface="ＭＳ Ｐゴシック" pitchFamily="-107" charset="-128"/>
          <a:cs typeface="ＭＳ Ｐゴシック" pitchFamily="-107" charset="-128"/>
          <a:sym typeface="Helvetica Neue" pitchFamily="-107" charset="0"/>
        </a:defRPr>
      </a:lvl1pPr>
      <a:lvl2pPr marL="444500" indent="-177800" algn="l" rtl="0" eaLnBrk="0" fontAlgn="base" hangingPunct="0">
        <a:spcBef>
          <a:spcPts val="1600"/>
        </a:spcBef>
        <a:spcAft>
          <a:spcPct val="0"/>
        </a:spcAft>
        <a:buClr>
          <a:srgbClr val="313131"/>
        </a:buClr>
        <a:buSzPct val="100000"/>
        <a:buFont typeface="Helvetica Neue" pitchFamily="-107" charset="0"/>
        <a:buChar char="•"/>
        <a:defRPr sz="2800">
          <a:solidFill>
            <a:srgbClr val="313131"/>
          </a:solidFill>
          <a:latin typeface="Avenir Book"/>
          <a:ea typeface="ＭＳ Ｐゴシック" pitchFamily="-107" charset="-128"/>
          <a:cs typeface="+mn-cs"/>
          <a:sym typeface="Helvetica Neue" pitchFamily="-107" charset="0"/>
        </a:defRPr>
      </a:lvl2pPr>
      <a:lvl3pPr marL="762000" indent="-177800" algn="l" rtl="0" eaLnBrk="0" fontAlgn="base" hangingPunct="0">
        <a:spcBef>
          <a:spcPts val="1600"/>
        </a:spcBef>
        <a:spcAft>
          <a:spcPct val="0"/>
        </a:spcAft>
        <a:buClr>
          <a:srgbClr val="313131"/>
        </a:buClr>
        <a:buSzPct val="100000"/>
        <a:buFont typeface="Helvetica Neue" pitchFamily="-107" charset="0"/>
        <a:buChar char="•"/>
        <a:defRPr sz="2400">
          <a:solidFill>
            <a:srgbClr val="313131"/>
          </a:solidFill>
          <a:latin typeface="Avenir Book"/>
          <a:ea typeface="ＭＳ Ｐゴシック" pitchFamily="-107" charset="-128"/>
          <a:cs typeface="+mn-cs"/>
          <a:sym typeface="Helvetica Neue" pitchFamily="-107" charset="0"/>
        </a:defRPr>
      </a:lvl3pPr>
      <a:lvl4pPr marL="1066800" indent="-177800" algn="l" rtl="0" eaLnBrk="0" fontAlgn="base" hangingPunct="0">
        <a:spcBef>
          <a:spcPts val="1600"/>
        </a:spcBef>
        <a:spcAft>
          <a:spcPct val="0"/>
        </a:spcAft>
        <a:buClr>
          <a:srgbClr val="313131"/>
        </a:buClr>
        <a:buSzPct val="100000"/>
        <a:buFont typeface="Helvetica Neue" pitchFamily="-107" charset="0"/>
        <a:buChar char="•"/>
        <a:defRPr sz="2000">
          <a:solidFill>
            <a:srgbClr val="313131"/>
          </a:solidFill>
          <a:latin typeface="Avenir Book"/>
          <a:ea typeface="ＭＳ Ｐゴシック" pitchFamily="-107" charset="-128"/>
          <a:cs typeface="+mn-cs"/>
          <a:sym typeface="Helvetica Neue" pitchFamily="-107" charset="0"/>
        </a:defRPr>
      </a:lvl4pPr>
      <a:lvl5pPr marL="1371600" indent="-177800" algn="l" rtl="0" eaLnBrk="0" fontAlgn="base" hangingPunct="0">
        <a:spcBef>
          <a:spcPts val="1600"/>
        </a:spcBef>
        <a:spcAft>
          <a:spcPct val="0"/>
        </a:spcAft>
        <a:buClr>
          <a:srgbClr val="313131"/>
        </a:buClr>
        <a:buSzPct val="100000"/>
        <a:buFont typeface="Helvetica Neue" pitchFamily="-107" charset="0"/>
        <a:buChar char="•"/>
        <a:defRPr sz="2000">
          <a:solidFill>
            <a:srgbClr val="313131"/>
          </a:solidFill>
          <a:latin typeface="Avenir Book"/>
          <a:ea typeface="ＭＳ Ｐゴシック" pitchFamily="-107" charset="-128"/>
          <a:cs typeface="+mn-cs"/>
          <a:sym typeface="Helvetica Neue" pitchFamily="-107" charset="0"/>
        </a:defRPr>
      </a:lvl5pPr>
      <a:lvl6pPr marL="1828800" indent="-177800" algn="l" rtl="0" fontAlgn="base">
        <a:spcBef>
          <a:spcPts val="1600"/>
        </a:spcBef>
        <a:spcAft>
          <a:spcPct val="0"/>
        </a:spcAft>
        <a:buClr>
          <a:srgbClr val="313131"/>
        </a:buClr>
        <a:buSzPct val="100000"/>
        <a:buFont typeface="Helvetica Neue" charset="0"/>
        <a:buChar char="•"/>
        <a:defRPr>
          <a:solidFill>
            <a:srgbClr val="313131"/>
          </a:solidFill>
          <a:latin typeface="+mn-lt"/>
          <a:ea typeface="+mn-ea"/>
          <a:cs typeface="+mn-cs"/>
          <a:sym typeface="Helvetica Neue" charset="0"/>
        </a:defRPr>
      </a:lvl6pPr>
      <a:lvl7pPr marL="2286000" indent="-177800" algn="l" rtl="0" fontAlgn="base">
        <a:spcBef>
          <a:spcPts val="1600"/>
        </a:spcBef>
        <a:spcAft>
          <a:spcPct val="0"/>
        </a:spcAft>
        <a:buClr>
          <a:srgbClr val="313131"/>
        </a:buClr>
        <a:buSzPct val="100000"/>
        <a:buFont typeface="Helvetica Neue" charset="0"/>
        <a:buChar char="•"/>
        <a:defRPr>
          <a:solidFill>
            <a:srgbClr val="313131"/>
          </a:solidFill>
          <a:latin typeface="+mn-lt"/>
          <a:ea typeface="+mn-ea"/>
          <a:cs typeface="+mn-cs"/>
          <a:sym typeface="Helvetica Neue" charset="0"/>
        </a:defRPr>
      </a:lvl7pPr>
      <a:lvl8pPr marL="2743200" indent="-177800" algn="l" rtl="0" fontAlgn="base">
        <a:spcBef>
          <a:spcPts val="1600"/>
        </a:spcBef>
        <a:spcAft>
          <a:spcPct val="0"/>
        </a:spcAft>
        <a:buClr>
          <a:srgbClr val="313131"/>
        </a:buClr>
        <a:buSzPct val="100000"/>
        <a:buFont typeface="Helvetica Neue" charset="0"/>
        <a:buChar char="•"/>
        <a:defRPr>
          <a:solidFill>
            <a:srgbClr val="313131"/>
          </a:solidFill>
          <a:latin typeface="+mn-lt"/>
          <a:ea typeface="+mn-ea"/>
          <a:cs typeface="+mn-cs"/>
          <a:sym typeface="Helvetica Neue" charset="0"/>
        </a:defRPr>
      </a:lvl8pPr>
      <a:lvl9pPr marL="3200400" indent="-177800" algn="l" rtl="0" fontAlgn="base">
        <a:spcBef>
          <a:spcPts val="1600"/>
        </a:spcBef>
        <a:spcAft>
          <a:spcPct val="0"/>
        </a:spcAft>
        <a:buClr>
          <a:srgbClr val="313131"/>
        </a:buClr>
        <a:buSzPct val="100000"/>
        <a:buFont typeface="Helvetica Neue" charset="0"/>
        <a:buChar char="•"/>
        <a:defRPr>
          <a:solidFill>
            <a:srgbClr val="313131"/>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4498" name="Group 1"/>
          <p:cNvGrpSpPr>
            <a:grpSpLocks/>
          </p:cNvGrpSpPr>
          <p:nvPr/>
        </p:nvGrpSpPr>
        <p:grpSpPr bwMode="auto">
          <a:xfrm>
            <a:off x="417513" y="1098550"/>
            <a:ext cx="438150" cy="474663"/>
            <a:chOff x="0" y="0"/>
            <a:chExt cx="276" cy="299"/>
          </a:xfrm>
        </p:grpSpPr>
        <p:sp>
          <p:nvSpPr>
            <p:cNvPr id="20482" name="Rectangle 2"/>
            <p:cNvSpPr>
              <a:spLocks/>
            </p:cNvSpPr>
            <p:nvPr/>
          </p:nvSpPr>
          <p:spPr bwMode="auto">
            <a:xfrm>
              <a:off x="0" y="0"/>
              <a:ext cx="276" cy="299"/>
            </a:xfrm>
            <a:prstGeom prst="rect">
              <a:avLst/>
            </a:prstGeom>
            <a:solidFill>
              <a:srgbClr val="FBD018"/>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483" name="Rectangle 3"/>
            <p:cNvSpPr>
              <a:spLocks/>
            </p:cNvSpPr>
            <p:nvPr/>
          </p:nvSpPr>
          <p:spPr bwMode="auto">
            <a:xfrm>
              <a:off x="0" y="0"/>
              <a:ext cx="276"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34499" name="Group 4"/>
          <p:cNvGrpSpPr>
            <a:grpSpLocks/>
          </p:cNvGrpSpPr>
          <p:nvPr/>
        </p:nvGrpSpPr>
        <p:grpSpPr bwMode="auto">
          <a:xfrm>
            <a:off x="800100" y="1098550"/>
            <a:ext cx="328613" cy="474663"/>
            <a:chOff x="0" y="0"/>
            <a:chExt cx="207" cy="299"/>
          </a:xfrm>
        </p:grpSpPr>
        <p:sp>
          <p:nvSpPr>
            <p:cNvPr id="20485" name="Rectangle 5"/>
            <p:cNvSpPr>
              <a:spLocks/>
            </p:cNvSpPr>
            <p:nvPr/>
          </p:nvSpPr>
          <p:spPr bwMode="auto">
            <a:xfrm>
              <a:off x="0" y="0"/>
              <a:ext cx="207" cy="299"/>
            </a:xfrm>
            <a:prstGeom prst="rect">
              <a:avLst/>
            </a:prstGeom>
            <a:gradFill rotWithShape="0">
              <a:gsLst>
                <a:gs pos="0">
                  <a:srgbClr val="FBD018"/>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486" name="Rectangle 6"/>
            <p:cNvSpPr>
              <a:spLocks/>
            </p:cNvSpPr>
            <p:nvPr/>
          </p:nvSpPr>
          <p:spPr bwMode="auto">
            <a:xfrm>
              <a:off x="0" y="0"/>
              <a:ext cx="207"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34500" name="Group 7"/>
          <p:cNvGrpSpPr>
            <a:grpSpLocks/>
          </p:cNvGrpSpPr>
          <p:nvPr/>
        </p:nvGrpSpPr>
        <p:grpSpPr bwMode="auto">
          <a:xfrm>
            <a:off x="541338" y="1520825"/>
            <a:ext cx="422275" cy="474663"/>
            <a:chOff x="0" y="0"/>
            <a:chExt cx="266" cy="299"/>
          </a:xfrm>
        </p:grpSpPr>
        <p:sp>
          <p:nvSpPr>
            <p:cNvPr id="20488" name="Rectangle 8"/>
            <p:cNvSpPr>
              <a:spLocks/>
            </p:cNvSpPr>
            <p:nvPr/>
          </p:nvSpPr>
          <p:spPr bwMode="auto">
            <a:xfrm>
              <a:off x="0" y="0"/>
              <a:ext cx="266" cy="299"/>
            </a:xfrm>
            <a:prstGeom prst="rect">
              <a:avLst/>
            </a:prstGeom>
            <a:solidFill>
              <a:srgbClr val="3A31CA"/>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489" name="Rectangle 9"/>
            <p:cNvSpPr>
              <a:spLocks/>
            </p:cNvSpPr>
            <p:nvPr/>
          </p:nvSpPr>
          <p:spPr bwMode="auto">
            <a:xfrm>
              <a:off x="0" y="0"/>
              <a:ext cx="266"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34501" name="Group 10"/>
          <p:cNvGrpSpPr>
            <a:grpSpLocks/>
          </p:cNvGrpSpPr>
          <p:nvPr/>
        </p:nvGrpSpPr>
        <p:grpSpPr bwMode="auto">
          <a:xfrm>
            <a:off x="911225" y="1520825"/>
            <a:ext cx="368300" cy="474663"/>
            <a:chOff x="0" y="0"/>
            <a:chExt cx="232" cy="299"/>
          </a:xfrm>
        </p:grpSpPr>
        <p:sp>
          <p:nvSpPr>
            <p:cNvPr id="20491" name="Rectangle 11"/>
            <p:cNvSpPr>
              <a:spLocks/>
            </p:cNvSpPr>
            <p:nvPr/>
          </p:nvSpPr>
          <p:spPr bwMode="auto">
            <a:xfrm>
              <a:off x="0" y="0"/>
              <a:ext cx="232" cy="299"/>
            </a:xfrm>
            <a:prstGeom prst="rect">
              <a:avLst/>
            </a:prstGeom>
            <a:gradFill rotWithShape="0">
              <a:gsLst>
                <a:gs pos="0">
                  <a:srgbClr val="3A31CA"/>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492" name="Rectangle 12"/>
            <p:cNvSpPr>
              <a:spLocks/>
            </p:cNvSpPr>
            <p:nvPr/>
          </p:nvSpPr>
          <p:spPr bwMode="auto">
            <a:xfrm>
              <a:off x="0" y="0"/>
              <a:ext cx="232"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34502" name="Group 13"/>
          <p:cNvGrpSpPr>
            <a:grpSpLocks/>
          </p:cNvGrpSpPr>
          <p:nvPr/>
        </p:nvGrpSpPr>
        <p:grpSpPr bwMode="auto">
          <a:xfrm>
            <a:off x="125413" y="1447800"/>
            <a:ext cx="561975" cy="422275"/>
            <a:chOff x="0" y="0"/>
            <a:chExt cx="353" cy="266"/>
          </a:xfrm>
        </p:grpSpPr>
        <p:sp>
          <p:nvSpPr>
            <p:cNvPr id="20494" name="Rectangle 14"/>
            <p:cNvSpPr>
              <a:spLocks/>
            </p:cNvSpPr>
            <p:nvPr/>
          </p:nvSpPr>
          <p:spPr bwMode="auto">
            <a:xfrm>
              <a:off x="0" y="0"/>
              <a:ext cx="353" cy="266"/>
            </a:xfrm>
            <a:prstGeom prst="rect">
              <a:avLst/>
            </a:prstGeom>
            <a:gradFill rotWithShape="0">
              <a:gsLst>
                <a:gs pos="0">
                  <a:srgbClr val="FFFFFF"/>
                </a:gs>
                <a:gs pos="100000">
                  <a:srgbClr val="FB1D16"/>
                </a:gs>
              </a:gsLst>
              <a:lin ang="1890000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495" name="Rectangle 15"/>
            <p:cNvSpPr>
              <a:spLocks/>
            </p:cNvSpPr>
            <p:nvPr/>
          </p:nvSpPr>
          <p:spPr bwMode="auto">
            <a:xfrm>
              <a:off x="0" y="0"/>
              <a:ext cx="353" cy="266"/>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34503" name="Group 16"/>
          <p:cNvGrpSpPr>
            <a:grpSpLocks/>
          </p:cNvGrpSpPr>
          <p:nvPr/>
        </p:nvGrpSpPr>
        <p:grpSpPr bwMode="auto">
          <a:xfrm>
            <a:off x="762000" y="990600"/>
            <a:ext cx="31750" cy="1052513"/>
            <a:chOff x="0" y="0"/>
            <a:chExt cx="20" cy="663"/>
          </a:xfrm>
        </p:grpSpPr>
        <p:sp>
          <p:nvSpPr>
            <p:cNvPr id="20497" name="Rectangle 17"/>
            <p:cNvSpPr>
              <a:spLocks/>
            </p:cNvSpPr>
            <p:nvPr/>
          </p:nvSpPr>
          <p:spPr bwMode="auto">
            <a:xfrm>
              <a:off x="0" y="0"/>
              <a:ext cx="20" cy="663"/>
            </a:xfrm>
            <a:prstGeom prst="rect">
              <a:avLst/>
            </a:prstGeom>
            <a:solidFill>
              <a:srgbClr val="1C1C1C"/>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498" name="Rectangle 18"/>
            <p:cNvSpPr>
              <a:spLocks/>
            </p:cNvSpPr>
            <p:nvPr/>
          </p:nvSpPr>
          <p:spPr bwMode="auto">
            <a:xfrm>
              <a:off x="0" y="0"/>
              <a:ext cx="20" cy="663"/>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34504" name="Group 19"/>
          <p:cNvGrpSpPr>
            <a:grpSpLocks/>
          </p:cNvGrpSpPr>
          <p:nvPr/>
        </p:nvGrpSpPr>
        <p:grpSpPr bwMode="auto">
          <a:xfrm>
            <a:off x="442913" y="1781175"/>
            <a:ext cx="8226425" cy="31750"/>
            <a:chOff x="0" y="0"/>
            <a:chExt cx="5182" cy="20"/>
          </a:xfrm>
        </p:grpSpPr>
        <p:sp>
          <p:nvSpPr>
            <p:cNvPr id="20500" name="Rectangle 20"/>
            <p:cNvSpPr>
              <a:spLocks/>
            </p:cNvSpPr>
            <p:nvPr/>
          </p:nvSpPr>
          <p:spPr bwMode="auto">
            <a:xfrm>
              <a:off x="0" y="0"/>
              <a:ext cx="5182" cy="20"/>
            </a:xfrm>
            <a:prstGeom prst="rect">
              <a:avLst/>
            </a:prstGeom>
            <a:gradFill rotWithShape="0">
              <a:gsLst>
                <a:gs pos="0">
                  <a:srgbClr val="1C1C1C"/>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0501" name="Rectangle 21"/>
            <p:cNvSpPr>
              <a:spLocks/>
            </p:cNvSpPr>
            <p:nvPr/>
          </p:nvSpPr>
          <p:spPr bwMode="auto">
            <a:xfrm>
              <a:off x="0" y="0"/>
              <a:ext cx="5182" cy="20"/>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sp>
        <p:nvSpPr>
          <p:cNvPr id="234505" name="Rectangle 22"/>
          <p:cNvSpPr>
            <a:spLocks noGrp="1" noChangeArrowheads="1"/>
          </p:cNvSpPr>
          <p:nvPr>
            <p:ph type="title"/>
          </p:nvPr>
        </p:nvSpPr>
        <p:spPr bwMode="auto">
          <a:xfrm>
            <a:off x="1150938" y="0"/>
            <a:ext cx="7793037" cy="1760538"/>
          </a:xfrm>
          <a:prstGeom prst="rect">
            <a:avLst/>
          </a:prstGeom>
          <a:noFill/>
          <a:ln w="12700">
            <a:noFill/>
            <a:miter lim="800000"/>
            <a:headEnd/>
            <a:tailEnd/>
          </a:ln>
        </p:spPr>
        <p:txBody>
          <a:bodyPr vert="horz" wrap="square" lIns="50800" tIns="50800" rIns="91440" bIns="50800" numCol="1" anchor="b" anchorCtr="0" compatLnSpc="1">
            <a:prstTxWarp prst="textNoShape">
              <a:avLst/>
            </a:prstTxWarp>
          </a:bodyPr>
          <a:lstStyle/>
          <a:p>
            <a:pPr lvl="0"/>
            <a:r>
              <a:rPr lang="en-US" dirty="0">
                <a:sym typeface="Tahoma" pitchFamily="-107" charset="0"/>
              </a:rPr>
              <a:t>Click to edit Master title style</a:t>
            </a:r>
          </a:p>
        </p:txBody>
      </p:sp>
      <p:sp>
        <p:nvSpPr>
          <p:cNvPr id="234506" name="Rectangle 23"/>
          <p:cNvSpPr>
            <a:spLocks noGrp="1" noChangeArrowheads="1"/>
          </p:cNvSpPr>
          <p:nvPr>
            <p:ph type="body" idx="1"/>
          </p:nvPr>
        </p:nvSpPr>
        <p:spPr bwMode="auto">
          <a:xfrm>
            <a:off x="1182688" y="2017713"/>
            <a:ext cx="7772400" cy="4840287"/>
          </a:xfrm>
          <a:prstGeom prst="rect">
            <a:avLst/>
          </a:prstGeom>
          <a:noFill/>
          <a:ln w="12700">
            <a:noFill/>
            <a:miter lim="800000"/>
            <a:headEnd/>
            <a:tailEnd/>
          </a:ln>
        </p:spPr>
        <p:txBody>
          <a:bodyPr vert="horz" wrap="square" lIns="50800" tIns="50800" rIns="91440" bIns="50800" numCol="1" anchor="t" anchorCtr="0" compatLnSpc="1">
            <a:prstTxWarp prst="textNoShape">
              <a:avLst/>
            </a:prstTxWarp>
          </a:bodyPr>
          <a:lstStyle/>
          <a:p>
            <a:pPr lvl="0"/>
            <a:r>
              <a:rPr lang="en-US" dirty="0">
                <a:sym typeface="Times New Roman" pitchFamily="-107" charset="0"/>
              </a:rPr>
              <a:t>Click to edit Master text styles</a:t>
            </a:r>
          </a:p>
          <a:p>
            <a:pPr lvl="1"/>
            <a:r>
              <a:rPr lang="en-US" dirty="0">
                <a:sym typeface="Times New Roman" pitchFamily="-107" charset="0"/>
              </a:rPr>
              <a:t>Second level</a:t>
            </a:r>
          </a:p>
          <a:p>
            <a:pPr lvl="2"/>
            <a:r>
              <a:rPr lang="en-US" dirty="0">
                <a:sym typeface="Times New Roman" pitchFamily="-107" charset="0"/>
              </a:rPr>
              <a:t>Third level</a:t>
            </a:r>
          </a:p>
          <a:p>
            <a:pPr lvl="3"/>
            <a:r>
              <a:rPr lang="en-US" dirty="0">
                <a:sym typeface="Times New Roman" pitchFamily="-107" charset="0"/>
              </a:rPr>
              <a:t>Fourth level</a:t>
            </a:r>
          </a:p>
          <a:p>
            <a:pPr lvl="4"/>
            <a:r>
              <a:rPr lang="en-US" dirty="0">
                <a:sym typeface="Times New Roman" pitchFamily="-107" charset="0"/>
              </a:rPr>
              <a:t>Fifth level</a:t>
            </a:r>
          </a:p>
        </p:txBody>
      </p:sp>
      <p:sp>
        <p:nvSpPr>
          <p:cNvPr id="20504" name="Text Box 24"/>
          <p:cNvSpPr txBox="1">
            <a:spLocks noGrp="1" noChangeArrowheads="1"/>
          </p:cNvSpPr>
          <p:nvPr>
            <p:ph type="sldNum" sz="quarter" idx="4"/>
          </p:nvPr>
        </p:nvSpPr>
        <p:spPr bwMode="auto">
          <a:xfrm>
            <a:off x="7578725" y="6464300"/>
            <a:ext cx="309563" cy="3175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smtClean="0">
                <a:solidFill>
                  <a:schemeClr val="tx1"/>
                </a:solidFill>
                <a:latin typeface="Avenir Book"/>
                <a:ea typeface="Avenir Book"/>
                <a:cs typeface="Avenir Book"/>
                <a:sym typeface="Tahoma" charset="0"/>
              </a:defRPr>
            </a:lvl1pPr>
          </a:lstStyle>
          <a:p>
            <a:pPr>
              <a:defRPr/>
            </a:pPr>
            <a:fld id="{FE2B4532-1A40-7E44-B45C-8B5B80C3F43B}"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ransition/>
  <p:hf hdr="0" ftr="0" dt="0"/>
  <p:txStyles>
    <p:titleStyle>
      <a:lvl1pPr marL="39688" indent="-39688" algn="l" rtl="0" eaLnBrk="0" fontAlgn="base" hangingPunct="0">
        <a:spcBef>
          <a:spcPct val="0"/>
        </a:spcBef>
        <a:spcAft>
          <a:spcPct val="0"/>
        </a:spcAft>
        <a:defRPr sz="4400">
          <a:solidFill>
            <a:srgbClr val="373297"/>
          </a:solidFill>
          <a:latin typeface="Avenir Book"/>
          <a:ea typeface="+mj-ea"/>
          <a:cs typeface="+mj-cs"/>
          <a:sym typeface="Tahoma" pitchFamily="-107" charset="0"/>
        </a:defRPr>
      </a:lvl1pPr>
      <a:lvl2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2pPr>
      <a:lvl3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3pPr>
      <a:lvl4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4pPr>
      <a:lvl5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5pPr>
      <a:lvl6pPr marL="4968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6pPr>
      <a:lvl7pPr marL="9540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7pPr>
      <a:lvl8pPr marL="14112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8pPr>
      <a:lvl9pPr marL="18684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9pPr>
    </p:titleStyle>
    <p:bodyStyle>
      <a:lvl1pPr marL="382588" indent="-342900" algn="l" rtl="0" eaLnBrk="0" fontAlgn="base" hangingPunct="0">
        <a:spcBef>
          <a:spcPts val="700"/>
        </a:spcBef>
        <a:spcAft>
          <a:spcPct val="0"/>
        </a:spcAft>
        <a:buClr>
          <a:srgbClr val="3A31CA"/>
        </a:buClr>
        <a:buSzPct val="60000"/>
        <a:buFont typeface="Wingdings" pitchFamily="-107" charset="2"/>
        <a:buChar char="n"/>
        <a:defRPr sz="3200">
          <a:solidFill>
            <a:schemeClr val="tx1"/>
          </a:solidFill>
          <a:latin typeface="Avenir Book"/>
          <a:ea typeface="+mn-ea"/>
          <a:cs typeface="+mn-cs"/>
          <a:sym typeface="Times New Roman" pitchFamily="-107" charset="0"/>
        </a:defRPr>
      </a:lvl1pPr>
      <a:lvl2pPr marL="731838" indent="-285750" algn="l" rtl="0" eaLnBrk="0" fontAlgn="base" hangingPunct="0">
        <a:spcBef>
          <a:spcPts val="600"/>
        </a:spcBef>
        <a:spcAft>
          <a:spcPct val="0"/>
        </a:spcAft>
        <a:buClr>
          <a:srgbClr val="FB1D16"/>
        </a:buClr>
        <a:buSzPct val="55000"/>
        <a:buFont typeface="Wingdings" pitchFamily="-107" charset="2"/>
        <a:buChar char="n"/>
        <a:defRPr sz="2800">
          <a:solidFill>
            <a:schemeClr val="tx1"/>
          </a:solidFill>
          <a:latin typeface="Avenir Book"/>
          <a:ea typeface="+mn-ea"/>
          <a:cs typeface="+mn-cs"/>
          <a:sym typeface="Times New Roman" pitchFamily="-107" charset="0"/>
        </a:defRPr>
      </a:lvl2pPr>
      <a:lvl3pPr marL="1131888" indent="-228600" algn="l" rtl="0" eaLnBrk="0" fontAlgn="base" hangingPunct="0">
        <a:spcBef>
          <a:spcPts val="500"/>
        </a:spcBef>
        <a:spcAft>
          <a:spcPct val="0"/>
        </a:spcAft>
        <a:buClr>
          <a:srgbClr val="3A31CA"/>
        </a:buClr>
        <a:buSzPct val="50000"/>
        <a:buFont typeface="Wingdings" pitchFamily="-107" charset="2"/>
        <a:buChar char="n"/>
        <a:defRPr sz="2400">
          <a:solidFill>
            <a:schemeClr val="tx1"/>
          </a:solidFill>
          <a:latin typeface="Avenir Book"/>
          <a:ea typeface="+mn-ea"/>
          <a:cs typeface="+mn-cs"/>
          <a:sym typeface="Times New Roman" pitchFamily="-107" charset="0"/>
        </a:defRPr>
      </a:lvl3pPr>
      <a:lvl4pPr marL="1589088" indent="-228600" algn="l" rtl="0" eaLnBrk="0" fontAlgn="base" hangingPunct="0">
        <a:spcBef>
          <a:spcPts val="500"/>
        </a:spcBef>
        <a:spcAft>
          <a:spcPct val="0"/>
        </a:spcAft>
        <a:buClr>
          <a:srgbClr val="FBD018"/>
        </a:buClr>
        <a:buSzPct val="55000"/>
        <a:buFont typeface="Wingdings" pitchFamily="-107" charset="2"/>
        <a:buChar char="n"/>
        <a:defRPr sz="2000">
          <a:solidFill>
            <a:schemeClr val="tx1"/>
          </a:solidFill>
          <a:latin typeface="Avenir Book"/>
          <a:ea typeface="+mn-ea"/>
          <a:cs typeface="+mn-cs"/>
          <a:sym typeface="Times New Roman" pitchFamily="-107" charset="0"/>
        </a:defRPr>
      </a:lvl4pPr>
      <a:lvl5pPr marL="2046288" indent="-228600" algn="l" rtl="0" eaLnBrk="0" fontAlgn="base" hangingPunct="0">
        <a:spcBef>
          <a:spcPts val="500"/>
        </a:spcBef>
        <a:spcAft>
          <a:spcPct val="0"/>
        </a:spcAft>
        <a:buClr>
          <a:srgbClr val="16E1A7"/>
        </a:buClr>
        <a:buSzPct val="50000"/>
        <a:buFont typeface="Wingdings" pitchFamily="-107" charset="2"/>
        <a:buChar char="n"/>
        <a:defRPr sz="2000">
          <a:solidFill>
            <a:schemeClr val="tx1"/>
          </a:solidFill>
          <a:latin typeface="Avenir Book"/>
          <a:ea typeface="+mn-ea"/>
          <a:cs typeface="+mn-cs"/>
          <a:sym typeface="Times New Roman" pitchFamily="-107" charset="0"/>
        </a:defRPr>
      </a:lvl5pPr>
      <a:lvl6pPr marL="25034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imes New Roman" charset="0"/>
        </a:defRPr>
      </a:lvl6pPr>
      <a:lvl7pPr marL="29606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imes New Roman" charset="0"/>
        </a:defRPr>
      </a:lvl7pPr>
      <a:lvl8pPr marL="34178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imes New Roman" charset="0"/>
        </a:defRPr>
      </a:lvl8pPr>
      <a:lvl9pPr marL="38750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imes New Roman"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1"/>
          <p:cNvSpPr>
            <a:spLocks noGrp="1" noChangeArrowheads="1"/>
          </p:cNvSpPr>
          <p:nvPr>
            <p:ph type="title"/>
          </p:nvPr>
        </p:nvSpPr>
        <p:spPr bwMode="auto">
          <a:xfrm>
            <a:off x="406400" y="2603500"/>
            <a:ext cx="8343900" cy="1651000"/>
          </a:xfrm>
          <a:prstGeom prst="rect">
            <a:avLst/>
          </a:prstGeom>
          <a:noFill/>
          <a:ln w="12700">
            <a:noFill/>
            <a:miter lim="800000"/>
            <a:headEnd/>
            <a:tailEnd/>
          </a:ln>
        </p:spPr>
        <p:txBody>
          <a:bodyPr vert="horz" wrap="square" lIns="38100" tIns="38100" rIns="38100" bIns="38100" numCol="1" anchor="ctr" anchorCtr="0" compatLnSpc="1">
            <a:prstTxWarp prst="textNoShape">
              <a:avLst/>
            </a:prstTxWarp>
          </a:bodyPr>
          <a:lstStyle/>
          <a:p>
            <a:pPr lvl="0"/>
            <a:r>
              <a:rPr lang="en-US" dirty="0">
                <a:sym typeface="Helvetica Neue Light" pitchFamily="-107" charset="0"/>
              </a:rPr>
              <a:t>Click to edit Master title style</a:t>
            </a:r>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3200">
          <a:solidFill>
            <a:srgbClr val="747474"/>
          </a:solidFill>
          <a:latin typeface="+mn-lt"/>
          <a:ea typeface="+mn-ea"/>
          <a:cs typeface="+mn-cs"/>
          <a:sym typeface="Helvetica Neue" pitchFamily="-107" charset="0"/>
        </a:defRPr>
      </a:lvl1pPr>
      <a:lvl2pPr marL="742950" indent="-285750" algn="l" rtl="0" eaLnBrk="0" fontAlgn="base" hangingPunct="0">
        <a:spcBef>
          <a:spcPct val="0"/>
        </a:spcBef>
        <a:spcAft>
          <a:spcPct val="0"/>
        </a:spcAft>
        <a:buChar char="–"/>
        <a:defRPr sz="2800">
          <a:solidFill>
            <a:srgbClr val="747474"/>
          </a:solidFill>
          <a:latin typeface="+mn-lt"/>
          <a:ea typeface="+mn-ea"/>
          <a:cs typeface="+mn-cs"/>
          <a:sym typeface="Helvetica Neue" pitchFamily="-107" charset="0"/>
        </a:defRPr>
      </a:lvl2pPr>
      <a:lvl3pPr marL="1143000" indent="-228600" algn="l" rtl="0" eaLnBrk="0" fontAlgn="base" hangingPunct="0">
        <a:spcBef>
          <a:spcPct val="0"/>
        </a:spcBef>
        <a:spcAft>
          <a:spcPct val="0"/>
        </a:spcAft>
        <a:buChar char="•"/>
        <a:defRPr sz="2400">
          <a:solidFill>
            <a:srgbClr val="747474"/>
          </a:solidFill>
          <a:latin typeface="+mn-lt"/>
          <a:ea typeface="+mn-ea"/>
          <a:cs typeface="+mn-cs"/>
          <a:sym typeface="Helvetica Neue" pitchFamily="-107" charset="0"/>
        </a:defRPr>
      </a:lvl3pPr>
      <a:lvl4pPr marL="1600200" indent="-228600" algn="l" rtl="0" eaLnBrk="0" fontAlgn="base" hangingPunct="0">
        <a:spcBef>
          <a:spcPct val="0"/>
        </a:spcBef>
        <a:spcAft>
          <a:spcPct val="0"/>
        </a:spcAft>
        <a:buChar char="–"/>
        <a:defRPr sz="2000">
          <a:solidFill>
            <a:srgbClr val="747474"/>
          </a:solidFill>
          <a:latin typeface="+mn-lt"/>
          <a:ea typeface="+mn-ea"/>
          <a:cs typeface="+mn-cs"/>
          <a:sym typeface="Helvetica Neue" pitchFamily="-107" charset="0"/>
        </a:defRPr>
      </a:lvl4pPr>
      <a:lvl5pPr marL="2057400" indent="-228600" algn="l" rtl="0" eaLnBrk="0" fontAlgn="base" hangingPunct="0">
        <a:spcBef>
          <a:spcPct val="0"/>
        </a:spcBef>
        <a:spcAft>
          <a:spcPct val="0"/>
        </a:spcAft>
        <a:buChar char="»"/>
        <a:defRPr sz="2000">
          <a:solidFill>
            <a:srgbClr val="747474"/>
          </a:solidFill>
          <a:latin typeface="+mn-lt"/>
          <a:ea typeface="+mn-ea"/>
          <a:cs typeface="+mn-cs"/>
          <a:sym typeface="Helvetica Neue" pitchFamily="-107" charset="0"/>
        </a:defRPr>
      </a:lvl5pPr>
      <a:lvl6pPr marL="457200" algn="l" rtl="0" fontAlgn="base">
        <a:spcBef>
          <a:spcPct val="0"/>
        </a:spcBef>
        <a:spcAft>
          <a:spcPct val="0"/>
        </a:spcAft>
        <a:defRPr>
          <a:solidFill>
            <a:srgbClr val="747474"/>
          </a:solidFill>
          <a:latin typeface="+mn-lt"/>
          <a:ea typeface="+mn-ea"/>
          <a:cs typeface="+mn-cs"/>
          <a:sym typeface="Helvetica Neue" charset="0"/>
        </a:defRPr>
      </a:lvl6pPr>
      <a:lvl7pPr marL="914400" algn="l" rtl="0" fontAlgn="base">
        <a:spcBef>
          <a:spcPct val="0"/>
        </a:spcBef>
        <a:spcAft>
          <a:spcPct val="0"/>
        </a:spcAft>
        <a:defRPr>
          <a:solidFill>
            <a:srgbClr val="747474"/>
          </a:solidFill>
          <a:latin typeface="+mn-lt"/>
          <a:ea typeface="+mn-ea"/>
          <a:cs typeface="+mn-cs"/>
          <a:sym typeface="Helvetica Neue" charset="0"/>
        </a:defRPr>
      </a:lvl7pPr>
      <a:lvl8pPr marL="1371600" algn="l" rtl="0" fontAlgn="base">
        <a:spcBef>
          <a:spcPct val="0"/>
        </a:spcBef>
        <a:spcAft>
          <a:spcPct val="0"/>
        </a:spcAft>
        <a:defRPr>
          <a:solidFill>
            <a:srgbClr val="747474"/>
          </a:solidFill>
          <a:latin typeface="+mn-lt"/>
          <a:ea typeface="+mn-ea"/>
          <a:cs typeface="+mn-cs"/>
          <a:sym typeface="Helvetica Neue" charset="0"/>
        </a:defRPr>
      </a:lvl8pPr>
      <a:lvl9pPr marL="1828800" algn="l" rtl="0" fontAlgn="base">
        <a:spcBef>
          <a:spcPct val="0"/>
        </a:spcBef>
        <a:spcAft>
          <a:spcPct val="0"/>
        </a:spcAft>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9074" name="Rectangle 1"/>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
        <p:nvSpPr>
          <p:cNvPr id="259075" name="Rectangle 2"/>
          <p:cNvSpPr>
            <a:spLocks noGrp="1" noChangeArrowheads="1"/>
          </p:cNvSpPr>
          <p:nvPr>
            <p:ph type="body" idx="1"/>
          </p:nvPr>
        </p:nvSpPr>
        <p:spPr bwMode="auto">
          <a:xfrm>
            <a:off x="406400" y="1638300"/>
            <a:ext cx="83439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620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1"/>
          <p:cNvSpPr>
            <a:spLocks noGrp="1" noChangeArrowheads="1"/>
          </p:cNvSpPr>
          <p:nvPr>
            <p:ph type="title"/>
          </p:nvPr>
        </p:nvSpPr>
        <p:spPr bwMode="auto">
          <a:xfrm>
            <a:off x="990600" y="5473700"/>
            <a:ext cx="4064000" cy="1206500"/>
          </a:xfrm>
          <a:prstGeom prst="rect">
            <a:avLst/>
          </a:prstGeom>
          <a:noFill/>
          <a:ln w="12700">
            <a:noFill/>
            <a:miter lim="800000"/>
            <a:headEnd/>
            <a:tailEnd/>
          </a:ln>
        </p:spPr>
        <p:txBody>
          <a:bodyPr vert="horz" wrap="square" lIns="38100" tIns="38100" rIns="38100" bIns="38100" numCol="1" anchor="ctr" anchorCtr="0" compatLnSpc="1">
            <a:prstTxWarp prst="textNoShape">
              <a:avLst/>
            </a:prstTxWarp>
          </a:bodyPr>
          <a:lstStyle/>
          <a:p>
            <a:pPr lvl="0"/>
            <a:r>
              <a:rPr lang="en-US" dirty="0">
                <a:sym typeface="Helvetica Neue Light" pitchFamily="-107" charset="0"/>
              </a:rPr>
              <a:t>Click to edit Master title style</a:t>
            </a:r>
          </a:p>
        </p:txBody>
      </p:sp>
      <p:sp>
        <p:nvSpPr>
          <p:cNvPr id="271363" name="Rectangle 2"/>
          <p:cNvSpPr>
            <a:spLocks noGrp="1" noChangeArrowheads="1"/>
          </p:cNvSpPr>
          <p:nvPr>
            <p:ph type="body" idx="1"/>
          </p:nvPr>
        </p:nvSpPr>
        <p:spPr bwMode="auto">
          <a:xfrm>
            <a:off x="5524500" y="5956300"/>
            <a:ext cx="3492500" cy="3556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ransition/>
  <p:txStyles>
    <p:titleStyle>
      <a:lvl1pPr algn="r"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r"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3200">
          <a:solidFill>
            <a:srgbClr val="999999"/>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2800">
          <a:solidFill>
            <a:srgbClr val="999999"/>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2400">
          <a:solidFill>
            <a:srgbClr val="999999"/>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2000">
          <a:solidFill>
            <a:srgbClr val="999999"/>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2000">
          <a:solidFill>
            <a:srgbClr val="999999"/>
          </a:solidFill>
          <a:latin typeface="Avenir Book"/>
          <a:ea typeface="+mn-ea"/>
          <a:cs typeface="+mn-cs"/>
          <a:sym typeface="Helvetica Neue" pitchFamily="-107" charset="0"/>
        </a:defRPr>
      </a:lvl5pPr>
      <a:lvl6pPr marL="457200" algn="l" rtl="0" fontAlgn="base">
        <a:spcBef>
          <a:spcPct val="0"/>
        </a:spcBef>
        <a:spcAft>
          <a:spcPct val="0"/>
        </a:spcAft>
        <a:defRPr>
          <a:solidFill>
            <a:srgbClr val="999999"/>
          </a:solidFill>
          <a:latin typeface="+mn-lt"/>
          <a:ea typeface="+mn-ea"/>
          <a:cs typeface="+mn-cs"/>
          <a:sym typeface="Helvetica Neue" charset="0"/>
        </a:defRPr>
      </a:lvl6pPr>
      <a:lvl7pPr marL="914400" algn="l" rtl="0" fontAlgn="base">
        <a:spcBef>
          <a:spcPct val="0"/>
        </a:spcBef>
        <a:spcAft>
          <a:spcPct val="0"/>
        </a:spcAft>
        <a:defRPr>
          <a:solidFill>
            <a:srgbClr val="999999"/>
          </a:solidFill>
          <a:latin typeface="+mn-lt"/>
          <a:ea typeface="+mn-ea"/>
          <a:cs typeface="+mn-cs"/>
          <a:sym typeface="Helvetica Neue" charset="0"/>
        </a:defRPr>
      </a:lvl7pPr>
      <a:lvl8pPr marL="1371600" algn="l" rtl="0" fontAlgn="base">
        <a:spcBef>
          <a:spcPct val="0"/>
        </a:spcBef>
        <a:spcAft>
          <a:spcPct val="0"/>
        </a:spcAft>
        <a:defRPr>
          <a:solidFill>
            <a:srgbClr val="999999"/>
          </a:solidFill>
          <a:latin typeface="+mn-lt"/>
          <a:ea typeface="+mn-ea"/>
          <a:cs typeface="+mn-cs"/>
          <a:sym typeface="Helvetica Neue" charset="0"/>
        </a:defRPr>
      </a:lvl8pPr>
      <a:lvl9pPr marL="1828800" algn="l" rtl="0" fontAlgn="base">
        <a:spcBef>
          <a:spcPct val="0"/>
        </a:spcBef>
        <a:spcAft>
          <a:spcPct val="0"/>
        </a:spcAft>
        <a:defRPr>
          <a:solidFill>
            <a:srgbClr val="999999"/>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3650" name="Rectangle 1"/>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
        <p:nvSpPr>
          <p:cNvPr id="283651" name="Rectangle 2"/>
          <p:cNvSpPr>
            <a:spLocks noGrp="1" noChangeArrowheads="1"/>
          </p:cNvSpPr>
          <p:nvPr>
            <p:ph type="body" idx="1"/>
          </p:nvPr>
        </p:nvSpPr>
        <p:spPr bwMode="auto">
          <a:xfrm>
            <a:off x="406400" y="1638300"/>
            <a:ext cx="83439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ransition/>
  <p:txStyles>
    <p:titleStyle>
      <a:lvl1pPr algn="l" rtl="0" eaLnBrk="0" fontAlgn="base" hangingPunct="0">
        <a:spcBef>
          <a:spcPct val="0"/>
        </a:spcBef>
        <a:spcAft>
          <a:spcPct val="0"/>
        </a:spcAft>
        <a:defRPr sz="2800">
          <a:solidFill>
            <a:schemeClr val="tx1"/>
          </a:solidFill>
          <a:latin typeface="Avenir Book"/>
          <a:ea typeface="+mj-ea"/>
          <a:cs typeface="+mj-cs"/>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ヒラギノ角ゴ ProN W3" charset="-128"/>
          <a:cs typeface="ヒラギノ角ゴ ProN W3"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mn-ea"/>
          <a:cs typeface="+mn-cs"/>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mn-ea"/>
          <a:cs typeface="+mn-cs"/>
          <a:sym typeface="Helvetica Neue" pitchFamily="-107" charset="0"/>
        </a:defRPr>
      </a:lvl2pPr>
      <a:lvl3pPr marL="7620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mn-ea"/>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mn-ea"/>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5938" name="Group 1"/>
          <p:cNvGrpSpPr>
            <a:grpSpLocks/>
          </p:cNvGrpSpPr>
          <p:nvPr/>
        </p:nvGrpSpPr>
        <p:grpSpPr bwMode="auto">
          <a:xfrm>
            <a:off x="417513" y="1098550"/>
            <a:ext cx="438150" cy="474663"/>
            <a:chOff x="0" y="0"/>
            <a:chExt cx="276" cy="299"/>
          </a:xfrm>
        </p:grpSpPr>
        <p:sp>
          <p:nvSpPr>
            <p:cNvPr id="25602" name="Rectangle 2"/>
            <p:cNvSpPr>
              <a:spLocks/>
            </p:cNvSpPr>
            <p:nvPr/>
          </p:nvSpPr>
          <p:spPr bwMode="auto">
            <a:xfrm>
              <a:off x="0" y="0"/>
              <a:ext cx="276" cy="299"/>
            </a:xfrm>
            <a:prstGeom prst="rect">
              <a:avLst/>
            </a:prstGeom>
            <a:solidFill>
              <a:srgbClr val="FBD018"/>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03" name="Rectangle 3"/>
            <p:cNvSpPr>
              <a:spLocks/>
            </p:cNvSpPr>
            <p:nvPr/>
          </p:nvSpPr>
          <p:spPr bwMode="auto">
            <a:xfrm>
              <a:off x="0" y="0"/>
              <a:ext cx="276"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95939" name="Group 4"/>
          <p:cNvGrpSpPr>
            <a:grpSpLocks/>
          </p:cNvGrpSpPr>
          <p:nvPr/>
        </p:nvGrpSpPr>
        <p:grpSpPr bwMode="auto">
          <a:xfrm>
            <a:off x="800100" y="1098550"/>
            <a:ext cx="328613" cy="474663"/>
            <a:chOff x="0" y="0"/>
            <a:chExt cx="207" cy="299"/>
          </a:xfrm>
        </p:grpSpPr>
        <p:sp>
          <p:nvSpPr>
            <p:cNvPr id="25605" name="Rectangle 5"/>
            <p:cNvSpPr>
              <a:spLocks/>
            </p:cNvSpPr>
            <p:nvPr/>
          </p:nvSpPr>
          <p:spPr bwMode="auto">
            <a:xfrm>
              <a:off x="0" y="0"/>
              <a:ext cx="207" cy="299"/>
            </a:xfrm>
            <a:prstGeom prst="rect">
              <a:avLst/>
            </a:prstGeom>
            <a:gradFill rotWithShape="0">
              <a:gsLst>
                <a:gs pos="0">
                  <a:srgbClr val="FBD018"/>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06" name="Rectangle 6"/>
            <p:cNvSpPr>
              <a:spLocks/>
            </p:cNvSpPr>
            <p:nvPr/>
          </p:nvSpPr>
          <p:spPr bwMode="auto">
            <a:xfrm>
              <a:off x="0" y="0"/>
              <a:ext cx="207"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95940" name="Group 7"/>
          <p:cNvGrpSpPr>
            <a:grpSpLocks/>
          </p:cNvGrpSpPr>
          <p:nvPr/>
        </p:nvGrpSpPr>
        <p:grpSpPr bwMode="auto">
          <a:xfrm>
            <a:off x="541338" y="1520825"/>
            <a:ext cx="422275" cy="474663"/>
            <a:chOff x="0" y="0"/>
            <a:chExt cx="266" cy="299"/>
          </a:xfrm>
        </p:grpSpPr>
        <p:sp>
          <p:nvSpPr>
            <p:cNvPr id="25608" name="Rectangle 8"/>
            <p:cNvSpPr>
              <a:spLocks/>
            </p:cNvSpPr>
            <p:nvPr/>
          </p:nvSpPr>
          <p:spPr bwMode="auto">
            <a:xfrm>
              <a:off x="0" y="0"/>
              <a:ext cx="266" cy="299"/>
            </a:xfrm>
            <a:prstGeom prst="rect">
              <a:avLst/>
            </a:prstGeom>
            <a:solidFill>
              <a:srgbClr val="3A31CA"/>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09" name="Rectangle 9"/>
            <p:cNvSpPr>
              <a:spLocks/>
            </p:cNvSpPr>
            <p:nvPr/>
          </p:nvSpPr>
          <p:spPr bwMode="auto">
            <a:xfrm>
              <a:off x="0" y="0"/>
              <a:ext cx="266"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95941" name="Group 10"/>
          <p:cNvGrpSpPr>
            <a:grpSpLocks/>
          </p:cNvGrpSpPr>
          <p:nvPr/>
        </p:nvGrpSpPr>
        <p:grpSpPr bwMode="auto">
          <a:xfrm>
            <a:off x="911225" y="1520825"/>
            <a:ext cx="368300" cy="474663"/>
            <a:chOff x="0" y="0"/>
            <a:chExt cx="232" cy="299"/>
          </a:xfrm>
        </p:grpSpPr>
        <p:sp>
          <p:nvSpPr>
            <p:cNvPr id="25611" name="Rectangle 11"/>
            <p:cNvSpPr>
              <a:spLocks/>
            </p:cNvSpPr>
            <p:nvPr/>
          </p:nvSpPr>
          <p:spPr bwMode="auto">
            <a:xfrm>
              <a:off x="0" y="0"/>
              <a:ext cx="232" cy="299"/>
            </a:xfrm>
            <a:prstGeom prst="rect">
              <a:avLst/>
            </a:prstGeom>
            <a:gradFill rotWithShape="0">
              <a:gsLst>
                <a:gs pos="0">
                  <a:srgbClr val="3A31CA"/>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12" name="Rectangle 12"/>
            <p:cNvSpPr>
              <a:spLocks/>
            </p:cNvSpPr>
            <p:nvPr/>
          </p:nvSpPr>
          <p:spPr bwMode="auto">
            <a:xfrm>
              <a:off x="0" y="0"/>
              <a:ext cx="232" cy="299"/>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95942" name="Group 13"/>
          <p:cNvGrpSpPr>
            <a:grpSpLocks/>
          </p:cNvGrpSpPr>
          <p:nvPr/>
        </p:nvGrpSpPr>
        <p:grpSpPr bwMode="auto">
          <a:xfrm>
            <a:off x="125413" y="1447800"/>
            <a:ext cx="561975" cy="422275"/>
            <a:chOff x="0" y="0"/>
            <a:chExt cx="353" cy="266"/>
          </a:xfrm>
        </p:grpSpPr>
        <p:sp>
          <p:nvSpPr>
            <p:cNvPr id="25614" name="Rectangle 14"/>
            <p:cNvSpPr>
              <a:spLocks/>
            </p:cNvSpPr>
            <p:nvPr/>
          </p:nvSpPr>
          <p:spPr bwMode="auto">
            <a:xfrm>
              <a:off x="0" y="0"/>
              <a:ext cx="353" cy="266"/>
            </a:xfrm>
            <a:prstGeom prst="rect">
              <a:avLst/>
            </a:prstGeom>
            <a:gradFill rotWithShape="0">
              <a:gsLst>
                <a:gs pos="0">
                  <a:srgbClr val="FFFFFF"/>
                </a:gs>
                <a:gs pos="100000">
                  <a:srgbClr val="FB1D16"/>
                </a:gs>
              </a:gsLst>
              <a:lin ang="1890000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15" name="Rectangle 15"/>
            <p:cNvSpPr>
              <a:spLocks/>
            </p:cNvSpPr>
            <p:nvPr/>
          </p:nvSpPr>
          <p:spPr bwMode="auto">
            <a:xfrm>
              <a:off x="0" y="0"/>
              <a:ext cx="353" cy="266"/>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95943" name="Group 16"/>
          <p:cNvGrpSpPr>
            <a:grpSpLocks/>
          </p:cNvGrpSpPr>
          <p:nvPr/>
        </p:nvGrpSpPr>
        <p:grpSpPr bwMode="auto">
          <a:xfrm>
            <a:off x="762000" y="990600"/>
            <a:ext cx="31750" cy="1052513"/>
            <a:chOff x="0" y="0"/>
            <a:chExt cx="20" cy="663"/>
          </a:xfrm>
        </p:grpSpPr>
        <p:sp>
          <p:nvSpPr>
            <p:cNvPr id="25617" name="Rectangle 17"/>
            <p:cNvSpPr>
              <a:spLocks/>
            </p:cNvSpPr>
            <p:nvPr/>
          </p:nvSpPr>
          <p:spPr bwMode="auto">
            <a:xfrm>
              <a:off x="0" y="0"/>
              <a:ext cx="20" cy="663"/>
            </a:xfrm>
            <a:prstGeom prst="rect">
              <a:avLst/>
            </a:prstGeom>
            <a:solidFill>
              <a:srgbClr val="1C1C1C"/>
            </a:soli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18" name="Rectangle 18"/>
            <p:cNvSpPr>
              <a:spLocks/>
            </p:cNvSpPr>
            <p:nvPr/>
          </p:nvSpPr>
          <p:spPr bwMode="auto">
            <a:xfrm>
              <a:off x="0" y="0"/>
              <a:ext cx="20" cy="663"/>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grpSp>
        <p:nvGrpSpPr>
          <p:cNvPr id="295944" name="Group 19"/>
          <p:cNvGrpSpPr>
            <a:grpSpLocks/>
          </p:cNvGrpSpPr>
          <p:nvPr/>
        </p:nvGrpSpPr>
        <p:grpSpPr bwMode="auto">
          <a:xfrm>
            <a:off x="442913" y="1781175"/>
            <a:ext cx="8226425" cy="31750"/>
            <a:chOff x="0" y="0"/>
            <a:chExt cx="5182" cy="20"/>
          </a:xfrm>
        </p:grpSpPr>
        <p:sp>
          <p:nvSpPr>
            <p:cNvPr id="25620" name="Rectangle 20"/>
            <p:cNvSpPr>
              <a:spLocks/>
            </p:cNvSpPr>
            <p:nvPr/>
          </p:nvSpPr>
          <p:spPr bwMode="auto">
            <a:xfrm>
              <a:off x="0" y="0"/>
              <a:ext cx="5182" cy="20"/>
            </a:xfrm>
            <a:prstGeom prst="rect">
              <a:avLst/>
            </a:prstGeom>
            <a:gradFill rotWithShape="0">
              <a:gsLst>
                <a:gs pos="0">
                  <a:srgbClr val="1C1C1C"/>
                </a:gs>
                <a:gs pos="100000">
                  <a:srgbClr val="FFFFFF"/>
                </a:gs>
              </a:gsLst>
              <a:lin ang="0" scaled="1"/>
            </a:grad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sp>
          <p:nvSpPr>
            <p:cNvPr id="25621" name="Rectangle 21"/>
            <p:cNvSpPr>
              <a:spLocks/>
            </p:cNvSpPr>
            <p:nvPr/>
          </p:nvSpPr>
          <p:spPr bwMode="auto">
            <a:xfrm>
              <a:off x="0" y="0"/>
              <a:ext cx="5182" cy="20"/>
            </a:xfrm>
            <a:prstGeom prst="rect">
              <a:avLst/>
            </a:prstGeom>
            <a:noFill/>
            <a:ln w="9525">
              <a:noFill/>
              <a:miter lim="800000"/>
              <a:headEnd type="none" w="med" len="med"/>
              <a:tailEnd type="none" w="med" len="med"/>
            </a:ln>
          </p:spPr>
          <p:txBody>
            <a:bodyPr>
              <a:prstTxWarp prst="textNoShape">
                <a:avLst/>
              </a:prstTxWarp>
            </a:bodyPr>
            <a:lstStyle/>
            <a:p>
              <a:pPr>
                <a:defRPr/>
              </a:pPr>
              <a:endParaRPr lang="en-US" dirty="0">
                <a:latin typeface="Avenir Book"/>
                <a:ea typeface="ヒラギノ明朝 ProN W3" charset="-128"/>
                <a:cs typeface="ヒラギノ明朝 ProN W3" charset="-128"/>
                <a:sym typeface="Times New Roman" charset="0"/>
              </a:endParaRPr>
            </a:p>
          </p:txBody>
        </p:sp>
      </p:grpSp>
      <p:sp>
        <p:nvSpPr>
          <p:cNvPr id="295945" name="Rectangle 22"/>
          <p:cNvSpPr>
            <a:spLocks noGrp="1" noChangeArrowheads="1"/>
          </p:cNvSpPr>
          <p:nvPr>
            <p:ph type="title"/>
          </p:nvPr>
        </p:nvSpPr>
        <p:spPr bwMode="auto">
          <a:xfrm>
            <a:off x="1150938" y="0"/>
            <a:ext cx="7793037" cy="1676400"/>
          </a:xfrm>
          <a:prstGeom prst="rect">
            <a:avLst/>
          </a:prstGeom>
          <a:noFill/>
          <a:ln w="12700">
            <a:noFill/>
            <a:miter lim="800000"/>
            <a:headEnd/>
            <a:tailEnd/>
          </a:ln>
        </p:spPr>
        <p:txBody>
          <a:bodyPr vert="horz" wrap="square" lIns="50800" tIns="50800" rIns="91440" bIns="50800" numCol="1" anchor="b" anchorCtr="0" compatLnSpc="1">
            <a:prstTxWarp prst="textNoShape">
              <a:avLst/>
            </a:prstTxWarp>
          </a:bodyPr>
          <a:lstStyle/>
          <a:p>
            <a:pPr lvl="0"/>
            <a:r>
              <a:rPr lang="en-US" dirty="0">
                <a:sym typeface="Tahoma" pitchFamily="-107" charset="0"/>
              </a:rPr>
              <a:t>Click to edit Master title style</a:t>
            </a:r>
          </a:p>
        </p:txBody>
      </p:sp>
      <p:sp>
        <p:nvSpPr>
          <p:cNvPr id="295946" name="Rectangle 23"/>
          <p:cNvSpPr>
            <a:spLocks noGrp="1" noChangeArrowheads="1"/>
          </p:cNvSpPr>
          <p:nvPr>
            <p:ph type="body" idx="1"/>
          </p:nvPr>
        </p:nvSpPr>
        <p:spPr bwMode="auto">
          <a:xfrm>
            <a:off x="1182688" y="2017713"/>
            <a:ext cx="7772400" cy="4840287"/>
          </a:xfrm>
          <a:prstGeom prst="rect">
            <a:avLst/>
          </a:prstGeom>
          <a:noFill/>
          <a:ln w="12700">
            <a:noFill/>
            <a:miter lim="800000"/>
            <a:headEnd/>
            <a:tailEnd/>
          </a:ln>
        </p:spPr>
        <p:txBody>
          <a:bodyPr vert="horz" wrap="square" lIns="50800" tIns="50800" rIns="91440" bIns="50800" numCol="1" anchor="t" anchorCtr="0" compatLnSpc="1">
            <a:prstTxWarp prst="textNoShape">
              <a:avLst/>
            </a:prstTxWarp>
          </a:bodyPr>
          <a:lstStyle/>
          <a:p>
            <a:pPr lvl="0"/>
            <a:r>
              <a:rPr lang="en-US" dirty="0">
                <a:sym typeface="Tahoma" pitchFamily="-107" charset="0"/>
              </a:rPr>
              <a:t>Click to edit Master text styles</a:t>
            </a:r>
          </a:p>
          <a:p>
            <a:pPr lvl="1"/>
            <a:r>
              <a:rPr lang="en-US" dirty="0">
                <a:sym typeface="Tahoma" pitchFamily="-107" charset="0"/>
              </a:rPr>
              <a:t>Second level</a:t>
            </a:r>
          </a:p>
          <a:p>
            <a:pPr lvl="2"/>
            <a:r>
              <a:rPr lang="en-US" dirty="0">
                <a:sym typeface="Tahoma" pitchFamily="-107" charset="0"/>
              </a:rPr>
              <a:t>Third level</a:t>
            </a:r>
          </a:p>
          <a:p>
            <a:pPr lvl="3"/>
            <a:r>
              <a:rPr lang="en-US" dirty="0">
                <a:sym typeface="Tahoma" pitchFamily="-107" charset="0"/>
              </a:rPr>
              <a:t>Fourth level</a:t>
            </a:r>
          </a:p>
          <a:p>
            <a:pPr lvl="4"/>
            <a:r>
              <a:rPr lang="en-US" dirty="0">
                <a:sym typeface="Tahoma" pitchFamily="-107" charset="0"/>
              </a:rPr>
              <a:t>Fifth level</a:t>
            </a:r>
          </a:p>
        </p:txBody>
      </p:sp>
      <p:sp>
        <p:nvSpPr>
          <p:cNvPr id="25624" name="Text Box 24"/>
          <p:cNvSpPr txBox="1">
            <a:spLocks noGrp="1" noChangeArrowheads="1"/>
          </p:cNvSpPr>
          <p:nvPr>
            <p:ph type="sldNum" sz="quarter" idx="4"/>
          </p:nvPr>
        </p:nvSpPr>
        <p:spPr bwMode="auto">
          <a:xfrm>
            <a:off x="7839075" y="6383338"/>
            <a:ext cx="309563" cy="3175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smtClean="0">
                <a:solidFill>
                  <a:schemeClr val="tx1"/>
                </a:solidFill>
                <a:latin typeface="Avenir Book"/>
                <a:ea typeface="Avenir Book"/>
                <a:cs typeface="Avenir Book"/>
                <a:sym typeface="Tahoma" charset="0"/>
              </a:defRPr>
            </a:lvl1pPr>
          </a:lstStyle>
          <a:p>
            <a:pPr>
              <a:defRPr/>
            </a:pPr>
            <a:fld id="{5952C8C9-39DA-DE41-9C79-38487361EA9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marL="39688" indent="-39688" algn="l" rtl="0" eaLnBrk="0" fontAlgn="base" hangingPunct="0">
        <a:spcBef>
          <a:spcPct val="0"/>
        </a:spcBef>
        <a:spcAft>
          <a:spcPct val="0"/>
        </a:spcAft>
        <a:defRPr sz="4400">
          <a:solidFill>
            <a:srgbClr val="373297"/>
          </a:solidFill>
          <a:latin typeface="Avenir Book"/>
          <a:ea typeface="+mj-ea"/>
          <a:cs typeface="+mj-cs"/>
          <a:sym typeface="Tahoma" pitchFamily="-107" charset="0"/>
        </a:defRPr>
      </a:lvl1pPr>
      <a:lvl2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2pPr>
      <a:lvl3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3pPr>
      <a:lvl4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4pPr>
      <a:lvl5pPr marL="39688" indent="-39688" algn="l" rtl="0" eaLnBrk="0" fontAlgn="base" hangingPunct="0">
        <a:spcBef>
          <a:spcPct val="0"/>
        </a:spcBef>
        <a:spcAft>
          <a:spcPct val="0"/>
        </a:spcAft>
        <a:defRPr sz="4400">
          <a:solidFill>
            <a:srgbClr val="373297"/>
          </a:solidFill>
          <a:latin typeface="Arial Rounded MT Bold" pitchFamily="-107" charset="0"/>
          <a:ea typeface="ヒラギノ角ゴ ProN W3" charset="-128"/>
          <a:cs typeface="ヒラギノ角ゴ ProN W3" charset="-128"/>
          <a:sym typeface="Tahoma" pitchFamily="-107" charset="0"/>
        </a:defRPr>
      </a:lvl5pPr>
      <a:lvl6pPr marL="4968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6pPr>
      <a:lvl7pPr marL="9540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7pPr>
      <a:lvl8pPr marL="14112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8pPr>
      <a:lvl9pPr marL="1868488" algn="l" rtl="0" fontAlgn="base">
        <a:spcBef>
          <a:spcPct val="0"/>
        </a:spcBef>
        <a:spcAft>
          <a:spcPct val="0"/>
        </a:spcAft>
        <a:defRPr sz="4400">
          <a:solidFill>
            <a:srgbClr val="373297"/>
          </a:solidFill>
          <a:latin typeface="Tahoma" charset="0"/>
          <a:ea typeface="ヒラギノ角ゴ ProN W3" charset="-128"/>
          <a:cs typeface="ヒラギノ角ゴ ProN W3" charset="-128"/>
          <a:sym typeface="Tahoma" charset="0"/>
        </a:defRPr>
      </a:lvl9pPr>
    </p:titleStyle>
    <p:bodyStyle>
      <a:lvl1pPr marL="382588" indent="-342900" algn="l" rtl="0" eaLnBrk="0" fontAlgn="base" hangingPunct="0">
        <a:spcBef>
          <a:spcPts val="800"/>
        </a:spcBef>
        <a:spcAft>
          <a:spcPct val="0"/>
        </a:spcAft>
        <a:buClr>
          <a:srgbClr val="3A31CA"/>
        </a:buClr>
        <a:buSzPct val="60000"/>
        <a:buFont typeface="Wingdings" pitchFamily="-107" charset="2"/>
        <a:buChar char="n"/>
        <a:defRPr sz="3200">
          <a:solidFill>
            <a:schemeClr val="tx1"/>
          </a:solidFill>
          <a:latin typeface="Avenir Book"/>
          <a:ea typeface="+mn-ea"/>
          <a:cs typeface="+mn-cs"/>
          <a:sym typeface="Tahoma" pitchFamily="-107" charset="0"/>
        </a:defRPr>
      </a:lvl1pPr>
      <a:lvl2pPr marL="731838" indent="-285750" algn="l" rtl="0" eaLnBrk="0" fontAlgn="base" hangingPunct="0">
        <a:spcBef>
          <a:spcPts val="700"/>
        </a:spcBef>
        <a:spcAft>
          <a:spcPct val="0"/>
        </a:spcAft>
        <a:buClr>
          <a:srgbClr val="FB1D16"/>
        </a:buClr>
        <a:buSzPct val="55000"/>
        <a:buFont typeface="Wingdings" pitchFamily="-107" charset="2"/>
        <a:buChar char="n"/>
        <a:defRPr sz="2800">
          <a:solidFill>
            <a:schemeClr val="tx1"/>
          </a:solidFill>
          <a:latin typeface="Avenir Book"/>
          <a:ea typeface="+mn-ea"/>
          <a:cs typeface="+mn-cs"/>
          <a:sym typeface="Tahoma" pitchFamily="-107" charset="0"/>
        </a:defRPr>
      </a:lvl2pPr>
      <a:lvl3pPr marL="1131888" indent="-228600" algn="l" rtl="0" eaLnBrk="0" fontAlgn="base" hangingPunct="0">
        <a:spcBef>
          <a:spcPts val="600"/>
        </a:spcBef>
        <a:spcAft>
          <a:spcPct val="0"/>
        </a:spcAft>
        <a:buClr>
          <a:srgbClr val="3A31CA"/>
        </a:buClr>
        <a:buSzPct val="50000"/>
        <a:buFont typeface="Wingdings" pitchFamily="-107" charset="2"/>
        <a:buChar char="n"/>
        <a:defRPr sz="2400">
          <a:solidFill>
            <a:schemeClr val="tx1"/>
          </a:solidFill>
          <a:latin typeface="Avenir Book"/>
          <a:ea typeface="+mn-ea"/>
          <a:cs typeface="+mn-cs"/>
          <a:sym typeface="Tahoma" pitchFamily="-107" charset="0"/>
        </a:defRPr>
      </a:lvl3pPr>
      <a:lvl4pPr marL="1589088" indent="-228600" algn="l" rtl="0" eaLnBrk="0" fontAlgn="base" hangingPunct="0">
        <a:spcBef>
          <a:spcPts val="500"/>
        </a:spcBef>
        <a:spcAft>
          <a:spcPct val="0"/>
        </a:spcAft>
        <a:buClr>
          <a:srgbClr val="FBD018"/>
        </a:buClr>
        <a:buSzPct val="55000"/>
        <a:buFont typeface="Wingdings" pitchFamily="-107" charset="2"/>
        <a:buChar char="n"/>
        <a:defRPr sz="2000">
          <a:solidFill>
            <a:schemeClr val="tx1"/>
          </a:solidFill>
          <a:latin typeface="Avenir Book"/>
          <a:ea typeface="+mn-ea"/>
          <a:cs typeface="+mn-cs"/>
          <a:sym typeface="Tahoma" pitchFamily="-107" charset="0"/>
        </a:defRPr>
      </a:lvl4pPr>
      <a:lvl5pPr marL="2046288" indent="-228600" algn="l" rtl="0" eaLnBrk="0" fontAlgn="base" hangingPunct="0">
        <a:spcBef>
          <a:spcPts val="500"/>
        </a:spcBef>
        <a:spcAft>
          <a:spcPct val="0"/>
        </a:spcAft>
        <a:buClr>
          <a:srgbClr val="16E1A7"/>
        </a:buClr>
        <a:buSzPct val="50000"/>
        <a:buFont typeface="Wingdings" pitchFamily="-107" charset="2"/>
        <a:buChar char="n"/>
        <a:defRPr sz="2000">
          <a:solidFill>
            <a:schemeClr val="tx1"/>
          </a:solidFill>
          <a:latin typeface="Avenir Book"/>
          <a:ea typeface="+mn-ea"/>
          <a:cs typeface="+mn-cs"/>
          <a:sym typeface="Tahoma" pitchFamily="-107" charset="0"/>
        </a:defRPr>
      </a:lvl5pPr>
      <a:lvl6pPr marL="25034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ahoma" charset="0"/>
        </a:defRPr>
      </a:lvl6pPr>
      <a:lvl7pPr marL="29606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ahoma" charset="0"/>
        </a:defRPr>
      </a:lvl7pPr>
      <a:lvl8pPr marL="34178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ahoma" charset="0"/>
        </a:defRPr>
      </a:lvl8pPr>
      <a:lvl9pPr marL="3875088" indent="-228600" algn="l" rtl="0" fontAlgn="base">
        <a:spcBef>
          <a:spcPts val="500"/>
        </a:spcBef>
        <a:spcAft>
          <a:spcPct val="0"/>
        </a:spcAft>
        <a:buClr>
          <a:srgbClr val="16E1A7"/>
        </a:buClr>
        <a:buSzPct val="50000"/>
        <a:buFont typeface="Wingdings" charset="2"/>
        <a:buChar char="n"/>
        <a:defRPr sz="2000">
          <a:solidFill>
            <a:schemeClr val="tx1"/>
          </a:solidFill>
          <a:latin typeface="+mn-lt"/>
          <a:ea typeface="+mn-ea"/>
          <a:cs typeface="+mn-cs"/>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bwMode="auto">
          <a:xfrm>
            <a:off x="406400" y="228600"/>
            <a:ext cx="8343900" cy="977900"/>
          </a:xfrm>
          <a:prstGeom prst="rect">
            <a:avLst/>
          </a:prstGeom>
          <a:noFill/>
          <a:ln w="12700">
            <a:noFill/>
            <a:miter lim="800000"/>
            <a:headEnd/>
            <a:tailEnd/>
          </a:ln>
        </p:spPr>
        <p:txBody>
          <a:bodyPr vert="horz" wrap="square" lIns="38100" tIns="38100" rIns="38100" bIns="38100" numCol="1" anchor="b" anchorCtr="0" compatLnSpc="1">
            <a:prstTxWarp prst="textNoShape">
              <a:avLst/>
            </a:prstTxWarp>
          </a:bodyPr>
          <a:lstStyle/>
          <a:p>
            <a:pPr lvl="0"/>
            <a:r>
              <a:rPr lang="en-US" dirty="0">
                <a:sym typeface="Helvetica Neue Light" pitchFamily="-107" charset="0"/>
              </a:rPr>
              <a:t>Click to edit Master title style</a:t>
            </a:r>
          </a:p>
        </p:txBody>
      </p:sp>
      <p:sp>
        <p:nvSpPr>
          <p:cNvPr id="25603" name="Rectangle 2"/>
          <p:cNvSpPr>
            <a:spLocks noGrp="1" noChangeArrowheads="1"/>
          </p:cNvSpPr>
          <p:nvPr>
            <p:ph type="body" idx="1"/>
          </p:nvPr>
        </p:nvSpPr>
        <p:spPr bwMode="auto">
          <a:xfrm>
            <a:off x="406400" y="1638300"/>
            <a:ext cx="8343900" cy="46228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txStyles>
    <p:titleStyle>
      <a:lvl1pPr algn="l" rtl="0" eaLnBrk="0" fontAlgn="base" hangingPunct="0">
        <a:spcBef>
          <a:spcPct val="0"/>
        </a:spcBef>
        <a:spcAft>
          <a:spcPct val="0"/>
        </a:spcAft>
        <a:defRPr sz="2800">
          <a:solidFill>
            <a:schemeClr val="tx1"/>
          </a:solidFill>
          <a:latin typeface="Avenir Book"/>
          <a:ea typeface="ＭＳ Ｐゴシック" pitchFamily="-107" charset="-128"/>
          <a:cs typeface="ＭＳ Ｐゴシック" pitchFamily="-107" charset="-128"/>
          <a:sym typeface="Helvetica Neue Light" pitchFamily="-107" charset="0"/>
        </a:defRPr>
      </a:lvl1pPr>
      <a:lvl2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2pPr>
      <a:lvl3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3pPr>
      <a:lvl4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4pPr>
      <a:lvl5pPr algn="l" rtl="0" eaLnBrk="0" fontAlgn="base" hangingPunct="0">
        <a:spcBef>
          <a:spcPct val="0"/>
        </a:spcBef>
        <a:spcAft>
          <a:spcPct val="0"/>
        </a:spcAft>
        <a:defRPr sz="2800">
          <a:solidFill>
            <a:schemeClr val="tx1"/>
          </a:solidFill>
          <a:latin typeface="Arial Rounded MT Bold" pitchFamily="-107" charset="0"/>
          <a:ea typeface="ＭＳ Ｐゴシック" pitchFamily="-107" charset="-128"/>
          <a:cs typeface="ＭＳ Ｐゴシック" pitchFamily="-107" charset="-128"/>
          <a:sym typeface="Helvetica Neue Light" pitchFamily="-107" charset="0"/>
        </a:defRPr>
      </a:lvl5pPr>
      <a:lvl6pPr marL="4572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6pPr>
      <a:lvl7pPr marL="9144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7pPr>
      <a:lvl8pPr marL="13716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8pPr>
      <a:lvl9pPr marL="1828800" algn="l" rtl="0" fontAlgn="base">
        <a:spcBef>
          <a:spcPct val="0"/>
        </a:spcBef>
        <a:spcAft>
          <a:spcPct val="0"/>
        </a:spcAft>
        <a:defRPr sz="2800">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177800" indent="-177800" algn="l" rtl="0" eaLnBrk="0" fontAlgn="base" hangingPunct="0">
        <a:spcBef>
          <a:spcPts val="3400"/>
        </a:spcBef>
        <a:spcAft>
          <a:spcPct val="0"/>
        </a:spcAft>
        <a:buClr>
          <a:srgbClr val="747474"/>
        </a:buClr>
        <a:buSzPct val="100000"/>
        <a:buFont typeface="Helvetica Neue" pitchFamily="-107" charset="0"/>
        <a:buChar char="•"/>
        <a:defRPr sz="3200">
          <a:solidFill>
            <a:srgbClr val="747474"/>
          </a:solidFill>
          <a:latin typeface="Avenir Book"/>
          <a:ea typeface="ＭＳ Ｐゴシック" pitchFamily="-107" charset="-128"/>
          <a:cs typeface="ＭＳ Ｐゴシック" pitchFamily="-107" charset="-128"/>
          <a:sym typeface="Helvetica Neue" pitchFamily="-107" charset="0"/>
        </a:defRPr>
      </a:lvl1pPr>
      <a:lvl2pPr marL="444500" indent="-177800" algn="l" rtl="0" eaLnBrk="0" fontAlgn="base" hangingPunct="0">
        <a:spcBef>
          <a:spcPts val="3400"/>
        </a:spcBef>
        <a:spcAft>
          <a:spcPct val="0"/>
        </a:spcAft>
        <a:buClr>
          <a:srgbClr val="747474"/>
        </a:buClr>
        <a:buSzPct val="100000"/>
        <a:buFont typeface="Helvetica Neue" pitchFamily="-107" charset="0"/>
        <a:buChar char="•"/>
        <a:defRPr sz="2800">
          <a:solidFill>
            <a:srgbClr val="747474"/>
          </a:solidFill>
          <a:latin typeface="Avenir Book"/>
          <a:ea typeface="ＭＳ Ｐゴシック" pitchFamily="-107" charset="-128"/>
          <a:cs typeface="+mn-cs"/>
          <a:sym typeface="Helvetica Neue" pitchFamily="-107" charset="0"/>
        </a:defRPr>
      </a:lvl2pPr>
      <a:lvl3pPr marL="762000" indent="-177800" algn="l" rtl="0" eaLnBrk="0" fontAlgn="base" hangingPunct="0">
        <a:spcBef>
          <a:spcPts val="3400"/>
        </a:spcBef>
        <a:spcAft>
          <a:spcPct val="0"/>
        </a:spcAft>
        <a:buClr>
          <a:srgbClr val="747474"/>
        </a:buClr>
        <a:buSzPct val="100000"/>
        <a:buFont typeface="Helvetica Neue" pitchFamily="-107" charset="0"/>
        <a:buChar char="•"/>
        <a:defRPr sz="2400">
          <a:solidFill>
            <a:srgbClr val="747474"/>
          </a:solidFill>
          <a:latin typeface="Avenir Book"/>
          <a:ea typeface="ＭＳ Ｐゴシック" pitchFamily="-107" charset="-128"/>
          <a:cs typeface="+mn-cs"/>
          <a:sym typeface="Helvetica Neue" pitchFamily="-107" charset="0"/>
        </a:defRPr>
      </a:lvl3pPr>
      <a:lvl4pPr marL="10668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ＭＳ Ｐゴシック" pitchFamily="-107" charset="-128"/>
          <a:cs typeface="+mn-cs"/>
          <a:sym typeface="Helvetica Neue" pitchFamily="-107" charset="0"/>
        </a:defRPr>
      </a:lvl4pPr>
      <a:lvl5pPr marL="1371600" indent="-177800" algn="l" rtl="0" eaLnBrk="0" fontAlgn="base" hangingPunct="0">
        <a:spcBef>
          <a:spcPts val="3400"/>
        </a:spcBef>
        <a:spcAft>
          <a:spcPct val="0"/>
        </a:spcAft>
        <a:buClr>
          <a:srgbClr val="747474"/>
        </a:buClr>
        <a:buSzPct val="100000"/>
        <a:buFont typeface="Helvetica Neue" pitchFamily="-107" charset="0"/>
        <a:buChar char="•"/>
        <a:defRPr sz="2000">
          <a:solidFill>
            <a:srgbClr val="747474"/>
          </a:solidFill>
          <a:latin typeface="Avenir Book"/>
          <a:ea typeface="ＭＳ Ｐゴシック" pitchFamily="-107" charset="-128"/>
          <a:cs typeface="+mn-cs"/>
          <a:sym typeface="Helvetica Neue" pitchFamily="-107" charset="0"/>
        </a:defRPr>
      </a:lvl5pPr>
      <a:lvl6pPr marL="18288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6pPr>
      <a:lvl7pPr marL="22860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7pPr>
      <a:lvl8pPr marL="27432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8pPr>
      <a:lvl9pPr marL="3200400" indent="-177800" algn="l" rtl="0" fontAlgn="base">
        <a:spcBef>
          <a:spcPts val="3400"/>
        </a:spcBef>
        <a:spcAft>
          <a:spcPct val="0"/>
        </a:spcAft>
        <a:buClr>
          <a:srgbClr val="747474"/>
        </a:buClr>
        <a:buSzPct val="100000"/>
        <a:buFont typeface="Helvetica Neue" charset="0"/>
        <a:buChar char="•"/>
        <a:defRPr>
          <a:solidFill>
            <a:srgbClr val="747474"/>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1"/>
          <p:cNvSpPr>
            <a:spLocks noGrp="1" noChangeArrowheads="1"/>
          </p:cNvSpPr>
          <p:nvPr>
            <p:ph type="body" idx="1"/>
          </p:nvPr>
        </p:nvSpPr>
        <p:spPr bwMode="auto">
          <a:xfrm>
            <a:off x="304800" y="6197600"/>
            <a:ext cx="5803900" cy="571500"/>
          </a:xfrm>
          <a:prstGeom prst="rect">
            <a:avLst/>
          </a:prstGeom>
          <a:noFill/>
          <a:ln w="12700">
            <a:noFill/>
            <a:miter lim="800000"/>
            <a:headEnd/>
            <a:tailEnd/>
          </a:ln>
        </p:spPr>
        <p:txBody>
          <a:bodyPr vert="horz" wrap="square" lIns="38100" tIns="38100" rIns="38100" bIns="38100" numCol="1" anchor="t" anchorCtr="0" compatLnSpc="1">
            <a:prstTxWarp prst="textNoShape">
              <a:avLst/>
            </a:prstTxWarp>
          </a:bodyPr>
          <a:lstStyle/>
          <a:p>
            <a:pPr lvl="0"/>
            <a:r>
              <a:rPr lang="en-US" dirty="0">
                <a:sym typeface="Helvetica Neue" pitchFamily="-107" charset="0"/>
              </a:rPr>
              <a:t>Click to edit Master text styles</a:t>
            </a:r>
          </a:p>
          <a:p>
            <a:pPr lvl="1"/>
            <a:r>
              <a:rPr lang="en-US" dirty="0">
                <a:sym typeface="Helvetica Neue" pitchFamily="-107" charset="0"/>
              </a:rPr>
              <a:t>Second level</a:t>
            </a:r>
          </a:p>
          <a:p>
            <a:pPr lvl="2"/>
            <a:r>
              <a:rPr lang="en-US" dirty="0">
                <a:sym typeface="Helvetica Neue" pitchFamily="-107" charset="0"/>
              </a:rPr>
              <a:t>Third level</a:t>
            </a:r>
          </a:p>
          <a:p>
            <a:pPr lvl="3"/>
            <a:r>
              <a:rPr lang="en-US" dirty="0">
                <a:sym typeface="Helvetica Neue" pitchFamily="-107" charset="0"/>
              </a:rPr>
              <a:t>Fourth level</a:t>
            </a:r>
          </a:p>
          <a:p>
            <a:pPr lvl="4"/>
            <a:r>
              <a:rPr lang="en-US" dirty="0">
                <a:sym typeface="Helvetica Neue" pitchFamily="-107" charset="0"/>
              </a:rPr>
              <a:t>Fifth level</a:t>
            </a: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txStyles>
    <p:titleStyle>
      <a:lvl1pPr algn="r" rtl="0" eaLnBrk="0" fontAlgn="base" hangingPunct="0">
        <a:spcBef>
          <a:spcPct val="0"/>
        </a:spcBef>
        <a:spcAft>
          <a:spcPct val="0"/>
        </a:spcAft>
        <a:defRPr sz="4400">
          <a:solidFill>
            <a:schemeClr val="tx1"/>
          </a:solidFill>
          <a:latin typeface="+mj-lt"/>
          <a:ea typeface="+mj-ea"/>
          <a:cs typeface="+mj-cs"/>
          <a:sym typeface="Helvetica Neue Light" pitchFamily="-107" charset="0"/>
        </a:defRPr>
      </a:lvl1pPr>
      <a:lvl2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2pPr>
      <a:lvl3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3pPr>
      <a:lvl4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4pPr>
      <a:lvl5pPr algn="r" rtl="0" eaLnBrk="0" fontAlgn="base" hangingPunct="0">
        <a:spcBef>
          <a:spcPct val="0"/>
        </a:spcBef>
        <a:spcAft>
          <a:spcPct val="0"/>
        </a:spcAft>
        <a:defRPr sz="4400">
          <a:solidFill>
            <a:schemeClr val="tx1"/>
          </a:solidFill>
          <a:latin typeface="Helvetica Neue Light" charset="0"/>
          <a:ea typeface="ヒラギノ角ゴ ProN W3" charset="-128"/>
          <a:cs typeface="ヒラギノ角ゴ ProN W3" charset="-128"/>
          <a:sym typeface="Helvetica Neue Light" pitchFamily="-107" charset="0"/>
        </a:defRPr>
      </a:lvl5pPr>
      <a:lvl6pPr marL="4572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6pPr>
      <a:lvl7pPr marL="9144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7pPr>
      <a:lvl8pPr marL="13716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8pPr>
      <a:lvl9pPr marL="1828800" algn="r" rtl="0" fontAlgn="base">
        <a:spcBef>
          <a:spcPct val="0"/>
        </a:spcBef>
        <a:spcAft>
          <a:spcPct val="0"/>
        </a:spcAft>
        <a:defRPr>
          <a:solidFill>
            <a:schemeClr val="tx1"/>
          </a:solidFill>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1pPr>
      <a:lvl2pPr marL="742950" indent="-28575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2pPr>
      <a:lvl3pPr marL="11430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3pPr>
      <a:lvl4pPr marL="16002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4pPr>
      <a:lvl5pPr marL="2057400" indent="-228600" algn="l" rtl="0" eaLnBrk="0" fontAlgn="base" hangingPunct="0">
        <a:spcBef>
          <a:spcPct val="0"/>
        </a:spcBef>
        <a:spcAft>
          <a:spcPct val="0"/>
        </a:spcAft>
        <a:buChar char="»"/>
        <a:defRPr sz="1200">
          <a:solidFill>
            <a:srgbClr val="727272"/>
          </a:solidFill>
          <a:latin typeface="Avenir Book"/>
          <a:ea typeface="+mn-ea"/>
          <a:cs typeface="+mn-cs"/>
          <a:sym typeface="Helvetica Neue" pitchFamily="-107" charset="0"/>
        </a:defRPr>
      </a:lvl5pPr>
      <a:lvl6pPr marL="457200" algn="l" rtl="0" fontAlgn="base">
        <a:spcBef>
          <a:spcPct val="0"/>
        </a:spcBef>
        <a:spcAft>
          <a:spcPct val="0"/>
        </a:spcAft>
        <a:defRPr sz="1200">
          <a:solidFill>
            <a:srgbClr val="727272"/>
          </a:solidFill>
          <a:latin typeface="+mn-lt"/>
          <a:ea typeface="+mn-ea"/>
          <a:cs typeface="+mn-cs"/>
          <a:sym typeface="Helvetica Neue" charset="0"/>
        </a:defRPr>
      </a:lvl6pPr>
      <a:lvl7pPr marL="914400" algn="l" rtl="0" fontAlgn="base">
        <a:spcBef>
          <a:spcPct val="0"/>
        </a:spcBef>
        <a:spcAft>
          <a:spcPct val="0"/>
        </a:spcAft>
        <a:defRPr sz="1200">
          <a:solidFill>
            <a:srgbClr val="727272"/>
          </a:solidFill>
          <a:latin typeface="+mn-lt"/>
          <a:ea typeface="+mn-ea"/>
          <a:cs typeface="+mn-cs"/>
          <a:sym typeface="Helvetica Neue" charset="0"/>
        </a:defRPr>
      </a:lvl7pPr>
      <a:lvl8pPr marL="1371600" algn="l" rtl="0" fontAlgn="base">
        <a:spcBef>
          <a:spcPct val="0"/>
        </a:spcBef>
        <a:spcAft>
          <a:spcPct val="0"/>
        </a:spcAft>
        <a:defRPr sz="1200">
          <a:solidFill>
            <a:srgbClr val="727272"/>
          </a:solidFill>
          <a:latin typeface="+mn-lt"/>
          <a:ea typeface="+mn-ea"/>
          <a:cs typeface="+mn-cs"/>
          <a:sym typeface="Helvetica Neue" charset="0"/>
        </a:defRPr>
      </a:lvl8pPr>
      <a:lvl9pPr marL="1828800" algn="l" rtl="0" fontAlgn="base">
        <a:spcBef>
          <a:spcPct val="0"/>
        </a:spcBef>
        <a:spcAft>
          <a:spcPct val="0"/>
        </a:spcAft>
        <a:defRPr sz="1200">
          <a:solidFill>
            <a:srgbClr val="727272"/>
          </a:solidFill>
          <a:latin typeface="+mn-lt"/>
          <a:ea typeface="+mn-ea"/>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0.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4.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24.tiff"/><Relationship Id="rId5" Type="http://schemas.openxmlformats.org/officeDocument/2006/relationships/image" Target="../media/image180.png"/><Relationship Id="rId6" Type="http://schemas.openxmlformats.org/officeDocument/2006/relationships/image" Target="../media/image190.png"/><Relationship Id="rId7" Type="http://schemas.openxmlformats.org/officeDocument/2006/relationships/image" Target="../media/image200.png"/><Relationship Id="rId8" Type="http://schemas.openxmlformats.org/officeDocument/2006/relationships/image" Target="../media/image22.png"/><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png"/><Relationship Id="rId3"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26.png"/><Relationship Id="rId5" Type="http://schemas.openxmlformats.org/officeDocument/2006/relationships/image" Target="../media/image24.png"/><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13.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em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Line 1"/>
          <p:cNvSpPr>
            <a:spLocks noChangeShapeType="1"/>
          </p:cNvSpPr>
          <p:nvPr/>
        </p:nvSpPr>
        <p:spPr bwMode="auto">
          <a:xfrm>
            <a:off x="457200" y="33401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08227" name="Rectangle 2"/>
          <p:cNvSpPr>
            <a:spLocks noGrp="1" noChangeArrowheads="1"/>
          </p:cNvSpPr>
          <p:nvPr>
            <p:ph type="title"/>
          </p:nvPr>
        </p:nvSpPr>
        <p:spPr/>
        <p:txBody>
          <a:bodyPr/>
          <a:lstStyle/>
          <a:p>
            <a:pPr eaLnBrk="1" hangingPunct="1"/>
            <a:r>
              <a:rPr lang="en-US" smtClean="0">
                <a:latin typeface="Calibri" charset="0"/>
                <a:ea typeface="Calibri" charset="0"/>
                <a:cs typeface="Calibri" charset="0"/>
              </a:rPr>
              <a:t>Periodic task scheduling</a:t>
            </a:r>
          </a:p>
        </p:txBody>
      </p:sp>
      <p:sp>
        <p:nvSpPr>
          <p:cNvPr id="308228" name="Rectangle 3"/>
          <p:cNvSpPr>
            <a:spLocks noGrp="1" noChangeArrowheads="1"/>
          </p:cNvSpPr>
          <p:nvPr>
            <p:ph type="body" idx="1"/>
          </p:nvPr>
        </p:nvSpPr>
        <p:spPr/>
        <p:txBody>
          <a:bodyPr/>
          <a:lstStyle/>
          <a:p>
            <a:pPr marL="0" indent="0" eaLnBrk="1" hangingPunct="1">
              <a:buFontTx/>
              <a:buNone/>
            </a:pPr>
            <a:r>
              <a:rPr lang="en-US" sz="1800" smtClean="0">
                <a:latin typeface="Calibri" charset="0"/>
                <a:ea typeface="Calibri" charset="0"/>
                <a:cs typeface="Calibri" charset="0"/>
              </a:rPr>
              <a:t>An exact test for EDF</a:t>
            </a:r>
          </a:p>
          <a:p>
            <a:pPr marL="0" indent="0" eaLnBrk="1" hangingPunct="1">
              <a:buFontTx/>
              <a:buNone/>
            </a:pPr>
            <a:r>
              <a:rPr lang="en-US" sz="1800" smtClean="0">
                <a:latin typeface="Calibri" charset="0"/>
                <a:ea typeface="Calibri" charset="0"/>
                <a:cs typeface="Calibri" charset="0"/>
              </a:rPr>
              <a:t>Relative deadlines less than periods</a:t>
            </a:r>
          </a:p>
          <a:p>
            <a:pPr marL="0" indent="0" eaLnBrk="1" hangingPunct="1">
              <a:buFontTx/>
              <a:buNone/>
            </a:pPr>
            <a:r>
              <a:rPr lang="en-US" sz="1800" smtClean="0">
                <a:latin typeface="Calibri" charset="0"/>
                <a:ea typeface="Calibri" charset="0"/>
                <a:cs typeface="Calibri" charset="0"/>
              </a:rPr>
              <a:t>Processor demand criterion</a:t>
            </a:r>
          </a:p>
        </p:txBody>
      </p:sp>
      <p:sp>
        <p:nvSpPr>
          <p:cNvPr id="308229" name="Text Box 4"/>
          <p:cNvSpPr txBox="1">
            <a:spLocks noChangeArrowheads="1"/>
          </p:cNvSpPr>
          <p:nvPr/>
        </p:nvSpPr>
        <p:spPr bwMode="auto">
          <a:xfrm>
            <a:off x="8636000" y="6464300"/>
            <a:ext cx="215900" cy="215900"/>
          </a:xfrm>
          <a:prstGeom prst="rect">
            <a:avLst/>
          </a:prstGeom>
          <a:noFill/>
          <a:ln w="12700">
            <a:noFill/>
            <a:miter lim="800000"/>
            <a:headEnd/>
            <a:tailEnd/>
          </a:ln>
        </p:spPr>
        <p:txBody>
          <a:bodyPr wrap="none">
            <a:prstTxWarp prst="textNoShape">
              <a:avLst/>
            </a:prstTxWarp>
          </a:bodyPr>
          <a:lstStyle/>
          <a:p>
            <a:fld id="{E82211D8-3978-F846-BD55-8414DE92A63C}" type="slidenum">
              <a:rPr lang="en-US" sz="900">
                <a:solidFill>
                  <a:schemeClr val="tx1"/>
                </a:solidFill>
                <a:latin typeface="Calibri" charset="0"/>
                <a:ea typeface="Calibri" charset="0"/>
                <a:cs typeface="Calibri" charset="0"/>
                <a:sym typeface="Helvetica Neue" pitchFamily="-107" charset="0"/>
              </a:rPr>
              <a:pPr/>
              <a:t>1</a:t>
            </a:fld>
            <a:endParaRPr lang="en-US" sz="900" dirty="0">
              <a:solidFill>
                <a:schemeClr val="tx1"/>
              </a:solidFill>
              <a:latin typeface="Calibri" charset="0"/>
              <a:ea typeface="Calibri" charset="0"/>
              <a:cs typeface="Calibri" charset="0"/>
              <a:sym typeface="Helvetica Neue" pitchFamily="-107"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srcRect/>
          <a:stretch>
            <a:fillRect/>
          </a:stretch>
        </p:blipFill>
        <p:spPr bwMode="auto">
          <a:xfrm>
            <a:off x="2724150" y="5537200"/>
            <a:ext cx="6203950" cy="723900"/>
          </a:xfrm>
          <a:prstGeom prst="rect">
            <a:avLst/>
          </a:prstGeom>
          <a:noFill/>
          <a:ln w="9525">
            <a:noFill/>
            <a:miter lim="800000"/>
            <a:headEnd/>
            <a:tailEnd/>
          </a:ln>
        </p:spPr>
      </p:pic>
      <p:sp>
        <p:nvSpPr>
          <p:cNvPr id="31539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5396" name="Rectangle 3"/>
          <p:cNvSpPr>
            <a:spLocks noGrp="1" noChangeArrowheads="1"/>
          </p:cNvSpPr>
          <p:nvPr>
            <p:ph type="title"/>
          </p:nvPr>
        </p:nvSpPr>
        <p:spPr/>
        <p:txBody>
          <a:bodyPr/>
          <a:lstStyle/>
          <a:p>
            <a:pPr eaLnBrk="1" hangingPunct="1"/>
            <a:r>
              <a:rPr lang="en-US" dirty="0">
                <a:latin typeface="Calibri" charset="0"/>
                <a:ea typeface="Calibri" charset="0"/>
                <a:cs typeface="Calibri" charset="0"/>
              </a:rPr>
              <a:t>Processor demand</a:t>
            </a:r>
          </a:p>
        </p:txBody>
      </p:sp>
      <p:sp>
        <p:nvSpPr>
          <p:cNvPr id="315397" name="Rectangle 4"/>
          <p:cNvSpPr>
            <a:spLocks noGrp="1" noChangeArrowheads="1"/>
          </p:cNvSpPr>
          <p:nvPr>
            <p:ph type="body" idx="1"/>
          </p:nvPr>
        </p:nvSpPr>
        <p:spPr>
          <a:xfrm>
            <a:off x="406400" y="1498600"/>
            <a:ext cx="8343900" cy="469900"/>
          </a:xfrm>
        </p:spPr>
        <p:txBody>
          <a:bodyPr/>
          <a:lstStyle/>
          <a:p>
            <a:pPr eaLnBrk="1" hangingPunct="1"/>
            <a:r>
              <a:rPr lang="en-US" sz="1800" dirty="0">
                <a:latin typeface="Calibri" charset="0"/>
                <a:ea typeface="Calibri" charset="0"/>
                <a:cs typeface="Calibri" charset="0"/>
              </a:rPr>
              <a:t>Deriving </a:t>
            </a:r>
            <a:r>
              <a:rPr lang="en-US" sz="1800" i="1" dirty="0">
                <a:latin typeface="Baskerville" charset="0"/>
                <a:ea typeface="Baskerville" charset="0"/>
                <a:cs typeface="Baskerville" charset="0"/>
                <a:sym typeface="Times New Roman" pitchFamily="-107" charset="0"/>
              </a:rPr>
              <a:t>L</a:t>
            </a:r>
            <a:r>
              <a:rPr lang="en-US" sz="1800" baseline="28000" dirty="0">
                <a:latin typeface="Baskerville" charset="0"/>
                <a:ea typeface="Baskerville" charset="0"/>
                <a:cs typeface="Baskerville" charset="0"/>
              </a:rPr>
              <a:t>*</a:t>
            </a:r>
            <a:r>
              <a:rPr lang="en-US" sz="1800" dirty="0">
                <a:latin typeface="Calibri" charset="0"/>
                <a:ea typeface="Calibri" charset="0"/>
                <a:cs typeface="Calibri" charset="0"/>
              </a:rPr>
              <a:t>  </a:t>
            </a:r>
          </a:p>
        </p:txBody>
      </p:sp>
      <p:sp>
        <p:nvSpPr>
          <p:cNvPr id="315398" name="Text Box 5"/>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DC54588A-DA6C-6848-BEFB-B727246D127B}" type="slidenum">
              <a:rPr lang="en-US" sz="900">
                <a:solidFill>
                  <a:schemeClr val="tx1"/>
                </a:solidFill>
                <a:latin typeface="Avenir Book"/>
                <a:ea typeface="Avenir Book"/>
                <a:cs typeface="Avenir Book"/>
                <a:sym typeface="Helvetica Neue" pitchFamily="-107" charset="0"/>
              </a:rPr>
              <a:pPr algn="r"/>
              <a:t>10</a:t>
            </a:fld>
            <a:endParaRPr lang="en-US" sz="900" dirty="0">
              <a:solidFill>
                <a:schemeClr val="tx1"/>
              </a:solidFill>
              <a:latin typeface="Avenir Book"/>
              <a:ea typeface="Avenir Book"/>
              <a:cs typeface="Avenir Book"/>
              <a:sym typeface="Helvetica Neue" pitchFamily="-107" charset="0"/>
            </a:endParaRPr>
          </a:p>
        </p:txBody>
      </p:sp>
      <p:grpSp>
        <p:nvGrpSpPr>
          <p:cNvPr id="315399" name="Group 6"/>
          <p:cNvGrpSpPr>
            <a:grpSpLocks/>
          </p:cNvGrpSpPr>
          <p:nvPr/>
        </p:nvGrpSpPr>
        <p:grpSpPr bwMode="auto">
          <a:xfrm>
            <a:off x="558800" y="4406900"/>
            <a:ext cx="4630738" cy="2273300"/>
            <a:chOff x="0" y="0"/>
            <a:chExt cx="2917" cy="1432"/>
          </a:xfrm>
        </p:grpSpPr>
        <p:sp>
          <p:nvSpPr>
            <p:cNvPr id="315405" name="Line 7"/>
            <p:cNvSpPr>
              <a:spLocks noChangeShapeType="1"/>
            </p:cNvSpPr>
            <p:nvPr/>
          </p:nvSpPr>
          <p:spPr bwMode="auto">
            <a:xfrm>
              <a:off x="0" y="1312"/>
              <a:ext cx="2496"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315406" name="Line 8"/>
            <p:cNvSpPr>
              <a:spLocks noChangeShapeType="1"/>
            </p:cNvSpPr>
            <p:nvPr/>
          </p:nvSpPr>
          <p:spPr bwMode="auto">
            <a:xfrm rot="10800000" flipH="1">
              <a:off x="0" y="112"/>
              <a:ext cx="1" cy="1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315407" name="AutoShape 9"/>
            <p:cNvSpPr>
              <a:spLocks/>
            </p:cNvSpPr>
            <p:nvPr/>
          </p:nvSpPr>
          <p:spPr bwMode="auto">
            <a:xfrm>
              <a:off x="336" y="272"/>
              <a:ext cx="2352" cy="1056"/>
            </a:xfrm>
            <a:custGeom>
              <a:avLst/>
              <a:gdLst>
                <a:gd name="T0" fmla="*/ 0 w 21600"/>
                <a:gd name="T1" fmla="*/ 0 h 21600"/>
                <a:gd name="T2" fmla="*/ 21600 w 21600"/>
                <a:gd name="T3" fmla="*/ 21600 h 21600"/>
              </a:gdLst>
              <a:ahLst/>
              <a:cxnLst/>
              <a:rect l="T0" t="T1" r="T2" b="T3"/>
              <a:pathLst>
                <a:path w="21600" h="21600">
                  <a:moveTo>
                    <a:pt x="0" y="21600"/>
                  </a:moveTo>
                  <a:lnTo>
                    <a:pt x="0" y="17673"/>
                  </a:lnTo>
                  <a:lnTo>
                    <a:pt x="2204" y="17673"/>
                  </a:lnTo>
                  <a:lnTo>
                    <a:pt x="2204" y="15709"/>
                  </a:lnTo>
                  <a:lnTo>
                    <a:pt x="3967" y="15709"/>
                  </a:lnTo>
                  <a:lnTo>
                    <a:pt x="3967" y="11782"/>
                  </a:lnTo>
                  <a:lnTo>
                    <a:pt x="6612" y="11782"/>
                  </a:lnTo>
                  <a:lnTo>
                    <a:pt x="6612" y="9818"/>
                  </a:lnTo>
                  <a:lnTo>
                    <a:pt x="9698" y="9818"/>
                  </a:lnTo>
                  <a:lnTo>
                    <a:pt x="9698" y="5891"/>
                  </a:lnTo>
                  <a:lnTo>
                    <a:pt x="11461" y="5891"/>
                  </a:lnTo>
                  <a:lnTo>
                    <a:pt x="11461" y="3927"/>
                  </a:lnTo>
                  <a:lnTo>
                    <a:pt x="15429" y="3927"/>
                  </a:lnTo>
                  <a:lnTo>
                    <a:pt x="15429" y="1964"/>
                  </a:lnTo>
                  <a:lnTo>
                    <a:pt x="18514" y="1964"/>
                  </a:lnTo>
                  <a:lnTo>
                    <a:pt x="18514" y="0"/>
                  </a:lnTo>
                  <a:lnTo>
                    <a:pt x="21600" y="0"/>
                  </a:lnTo>
                </a:path>
              </a:pathLst>
            </a:custGeom>
            <a:no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5408" name="Line 10"/>
            <p:cNvSpPr>
              <a:spLocks noChangeShapeType="1"/>
            </p:cNvSpPr>
            <p:nvPr/>
          </p:nvSpPr>
          <p:spPr bwMode="auto">
            <a:xfrm rot="10800000" flipH="1">
              <a:off x="0" y="15"/>
              <a:ext cx="2160" cy="1297"/>
            </a:xfrm>
            <a:prstGeom prst="line">
              <a:avLst/>
            </a:prstGeom>
            <a:noFill/>
            <a:ln w="25400">
              <a:solidFill>
                <a:schemeClr val="tx1"/>
              </a:solidFill>
              <a:prstDash val="dash"/>
              <a:round/>
              <a:headEnd/>
              <a:tailEnd/>
            </a:ln>
          </p:spPr>
          <p:txBody>
            <a:bodyPr>
              <a:prstTxWarp prst="textNoShape">
                <a:avLst/>
              </a:prstTxWarp>
            </a:bodyPr>
            <a:lstStyle/>
            <a:p>
              <a:endParaRPr lang="en-US"/>
            </a:p>
          </p:txBody>
        </p:sp>
        <p:sp>
          <p:nvSpPr>
            <p:cNvPr id="315409" name="Rectangle 11"/>
            <p:cNvSpPr>
              <a:spLocks/>
            </p:cNvSpPr>
            <p:nvPr/>
          </p:nvSpPr>
          <p:spPr bwMode="auto">
            <a:xfrm>
              <a:off x="2546" y="1224"/>
              <a:ext cx="371"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Time</a:t>
              </a:r>
            </a:p>
          </p:txBody>
        </p:sp>
        <p:sp>
          <p:nvSpPr>
            <p:cNvPr id="315410" name="Rectangle 12"/>
            <p:cNvSpPr>
              <a:spLocks/>
            </p:cNvSpPr>
            <p:nvPr/>
          </p:nvSpPr>
          <p:spPr bwMode="auto">
            <a:xfrm>
              <a:off x="49" y="120"/>
              <a:ext cx="563"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Demand</a:t>
              </a:r>
            </a:p>
          </p:txBody>
        </p:sp>
        <p:sp>
          <p:nvSpPr>
            <p:cNvPr id="315411" name="Rectangle 13"/>
            <p:cNvSpPr>
              <a:spLocks/>
            </p:cNvSpPr>
            <p:nvPr/>
          </p:nvSpPr>
          <p:spPr bwMode="auto">
            <a:xfrm rot="19869800">
              <a:off x="1297" y="63"/>
              <a:ext cx="884" cy="17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dirty="0" smtClean="0">
                  <a:solidFill>
                    <a:schemeClr val="tx1"/>
                  </a:solidFill>
                  <a:latin typeface="Baskerville" pitchFamily="-107" charset="0"/>
                  <a:ea typeface="Baskerville" pitchFamily="-107" charset="0"/>
                  <a:cs typeface="Baskerville" pitchFamily="-107" charset="0"/>
                  <a:sym typeface="Baskerville" pitchFamily="-107" charset="0"/>
                </a:rPr>
                <a:t>supply=time (t)</a:t>
              </a:r>
              <a:endParaRPr lang="en-US" sz="18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5412" name="Rectangle 14"/>
            <p:cNvSpPr>
              <a:spLocks/>
            </p:cNvSpPr>
            <p:nvPr/>
          </p:nvSpPr>
          <p:spPr bwMode="auto">
            <a:xfrm>
              <a:off x="1239" y="1024"/>
              <a:ext cx="239" cy="30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2800" i="1">
                  <a:solidFill>
                    <a:schemeClr val="tx1"/>
                  </a:solidFill>
                  <a:latin typeface="Baskerville" pitchFamily="-107" charset="0"/>
                  <a:ea typeface="Baskerville" pitchFamily="-107" charset="0"/>
                  <a:cs typeface="Baskerville" pitchFamily="-107" charset="0"/>
                  <a:sym typeface="Baskerville" pitchFamily="-107" charset="0"/>
                </a:rPr>
                <a:t>L</a:t>
              </a:r>
              <a:r>
                <a:rPr lang="en-US" sz="2800" baseline="30000">
                  <a:solidFill>
                    <a:schemeClr val="tx1"/>
                  </a:solidFill>
                  <a:latin typeface="Baskerville" pitchFamily="-107" charset="0"/>
                  <a:ea typeface="Baskerville" pitchFamily="-107" charset="0"/>
                  <a:cs typeface="Baskerville" pitchFamily="-107" charset="0"/>
                  <a:sym typeface="Baskerville" pitchFamily="-107" charset="0"/>
                </a:rPr>
                <a:t>*</a:t>
              </a:r>
            </a:p>
          </p:txBody>
        </p:sp>
        <p:sp>
          <p:nvSpPr>
            <p:cNvPr id="315413" name="Line 15"/>
            <p:cNvSpPr>
              <a:spLocks noChangeShapeType="1"/>
            </p:cNvSpPr>
            <p:nvPr/>
          </p:nvSpPr>
          <p:spPr bwMode="auto">
            <a:xfrm rot="10800000" flipH="1">
              <a:off x="8" y="0"/>
              <a:ext cx="2832" cy="1008"/>
            </a:xfrm>
            <a:prstGeom prst="line">
              <a:avLst/>
            </a:prstGeom>
            <a:noFill/>
            <a:ln w="38100">
              <a:solidFill>
                <a:srgbClr val="72141B"/>
              </a:solidFill>
              <a:round/>
              <a:headEnd/>
              <a:tailEnd/>
            </a:ln>
          </p:spPr>
          <p:txBody>
            <a:bodyPr>
              <a:prstTxWarp prst="textNoShape">
                <a:avLst/>
              </a:prstTxWarp>
            </a:bodyPr>
            <a:lstStyle/>
            <a:p>
              <a:endParaRPr lang="en-US"/>
            </a:p>
          </p:txBody>
        </p:sp>
        <p:sp>
          <p:nvSpPr>
            <p:cNvPr id="315414" name="Line 16"/>
            <p:cNvSpPr>
              <a:spLocks noChangeShapeType="1"/>
            </p:cNvSpPr>
            <p:nvPr/>
          </p:nvSpPr>
          <p:spPr bwMode="auto">
            <a:xfrm>
              <a:off x="1231" y="568"/>
              <a:ext cx="0" cy="736"/>
            </a:xfrm>
            <a:prstGeom prst="line">
              <a:avLst/>
            </a:prstGeom>
            <a:noFill/>
            <a:ln w="25400">
              <a:solidFill>
                <a:schemeClr val="tx1"/>
              </a:solidFill>
              <a:prstDash val="dash"/>
              <a:round/>
              <a:headEnd/>
              <a:tailEnd/>
            </a:ln>
          </p:spPr>
          <p:txBody>
            <a:bodyPr>
              <a:prstTxWarp prst="textNoShape">
                <a:avLst/>
              </a:prstTxWarp>
            </a:bodyPr>
            <a:lstStyle/>
            <a:p>
              <a:endParaRPr lang="en-US"/>
            </a:p>
          </p:txBody>
        </p:sp>
      </p:grpSp>
      <p:sp>
        <p:nvSpPr>
          <p:cNvPr id="315400" name="AutoShape 17"/>
          <p:cNvSpPr>
            <a:spLocks/>
          </p:cNvSpPr>
          <p:nvPr/>
        </p:nvSpPr>
        <p:spPr bwMode="auto">
          <a:xfrm>
            <a:off x="6057900" y="2413000"/>
            <a:ext cx="2755900" cy="1092200"/>
          </a:xfrm>
          <a:prstGeom prst="roundRect">
            <a:avLst>
              <a:gd name="adj" fmla="val 17440"/>
            </a:avLst>
          </a:prstGeom>
          <a:solidFill>
            <a:srgbClr val="72141B">
              <a:alpha val="24706"/>
            </a:srgbClr>
          </a:solidFill>
          <a:ln w="25400">
            <a:noFill/>
            <a:round/>
            <a:headEnd/>
            <a:tailEnd/>
          </a:ln>
        </p:spPr>
        <p:txBody>
          <a:bodyPr>
            <a:prstTxWarp prst="textNoShape">
              <a:avLst/>
            </a:prstTxWarp>
          </a:bodyPr>
          <a:lstStyle/>
          <a:p>
            <a:endParaRPr lang="en-US" dirty="0">
              <a:latin typeface="Avenir Book"/>
            </a:endParaRPr>
          </a:p>
        </p:txBody>
      </p:sp>
      <p:sp>
        <p:nvSpPr>
          <p:cNvPr id="315401" name="AutoShape 18"/>
          <p:cNvSpPr>
            <a:spLocks/>
          </p:cNvSpPr>
          <p:nvPr/>
        </p:nvSpPr>
        <p:spPr bwMode="auto">
          <a:xfrm>
            <a:off x="4864100" y="3365500"/>
            <a:ext cx="1104900" cy="952500"/>
          </a:xfrm>
          <a:custGeom>
            <a:avLst/>
            <a:gdLst>
              <a:gd name="T0" fmla="*/ 0 w 21600"/>
              <a:gd name="T1" fmla="*/ 0 h 18930"/>
              <a:gd name="T2" fmla="*/ 21600 w 21600"/>
              <a:gd name="T3" fmla="*/ 18930 h 18930"/>
            </a:gdLst>
            <a:ahLst/>
            <a:cxnLst/>
            <a:rect l="T0" t="T1" r="T2" b="T3"/>
            <a:pathLst>
              <a:path w="21600" h="18930">
                <a:moveTo>
                  <a:pt x="0" y="18930"/>
                </a:moveTo>
                <a:cubicBezTo>
                  <a:pt x="0" y="18930"/>
                  <a:pt x="2057" y="-2670"/>
                  <a:pt x="21600" y="275"/>
                </a:cubicBezTo>
              </a:path>
            </a:pathLst>
          </a:custGeom>
          <a:noFill/>
          <a:ln w="25400">
            <a:solidFill>
              <a:srgbClr val="72141B"/>
            </a:solidFill>
            <a:miter lim="800000"/>
            <a:headEnd/>
            <a:tailEnd type="arrow" w="med" len="med"/>
          </a:ln>
        </p:spPr>
        <p:txBody>
          <a:bodyPr>
            <a:prstTxWarp prst="textNoShape">
              <a:avLst/>
            </a:prstTxWarp>
          </a:bodyPr>
          <a:lstStyle/>
          <a:p>
            <a:endParaRPr lang="en-US" dirty="0">
              <a:latin typeface="Avenir Book"/>
            </a:endParaRPr>
          </a:p>
        </p:txBody>
      </p:sp>
      <p:sp>
        <p:nvSpPr>
          <p:cNvPr id="33811" name="AutoShape 19"/>
          <p:cNvSpPr>
            <a:spLocks/>
          </p:cNvSpPr>
          <p:nvPr/>
        </p:nvSpPr>
        <p:spPr bwMode="auto">
          <a:xfrm>
            <a:off x="6210300" y="5473700"/>
            <a:ext cx="2819400" cy="762000"/>
          </a:xfrm>
          <a:prstGeom prst="roundRect">
            <a:avLst>
              <a:gd name="adj" fmla="val 25000"/>
            </a:avLst>
          </a:prstGeom>
          <a:solidFill>
            <a:srgbClr val="72141B">
              <a:alpha val="24706"/>
            </a:srgbClr>
          </a:solidFill>
          <a:ln w="25400">
            <a:noFill/>
            <a:round/>
            <a:headEnd/>
            <a:tailEnd/>
          </a:ln>
        </p:spPr>
        <p:txBody>
          <a:bodyPr>
            <a:prstTxWarp prst="textNoShape">
              <a:avLst/>
            </a:prstTxWarp>
          </a:bodyPr>
          <a:lstStyle/>
          <a:p>
            <a:endParaRPr lang="en-US" dirty="0">
              <a:latin typeface="Avenir Book"/>
            </a:endParaRPr>
          </a:p>
        </p:txBody>
      </p:sp>
      <p:pic>
        <p:nvPicPr>
          <p:cNvPr id="315403" name="Picture 20"/>
          <p:cNvPicPr>
            <a:picLocks noChangeAspect="1" noChangeArrowheads="1"/>
          </p:cNvPicPr>
          <p:nvPr/>
        </p:nvPicPr>
        <p:blipFill>
          <a:blip r:embed="rId4"/>
          <a:srcRect/>
          <a:stretch>
            <a:fillRect/>
          </a:stretch>
        </p:blipFill>
        <p:spPr bwMode="auto">
          <a:xfrm>
            <a:off x="488950" y="2565400"/>
            <a:ext cx="8185150" cy="800100"/>
          </a:xfrm>
          <a:prstGeom prst="rect">
            <a:avLst/>
          </a:prstGeom>
          <a:noFill/>
          <a:ln w="9525">
            <a:noFill/>
            <a:miter lim="800000"/>
            <a:headEnd/>
            <a:tailEnd/>
          </a:ln>
        </p:spPr>
      </p:pic>
      <p:pic>
        <p:nvPicPr>
          <p:cNvPr id="315404" name="Picture 21"/>
          <p:cNvPicPr>
            <a:picLocks noChangeAspect="1" noChangeArrowheads="1"/>
          </p:cNvPicPr>
          <p:nvPr/>
        </p:nvPicPr>
        <p:blipFill>
          <a:blip r:embed="rId5"/>
          <a:srcRect/>
          <a:stretch>
            <a:fillRect/>
          </a:stretch>
        </p:blipFill>
        <p:spPr bwMode="auto">
          <a:xfrm>
            <a:off x="5405438" y="1562100"/>
            <a:ext cx="3281362" cy="800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79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3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16419" name="Rectangle 2"/>
          <p:cNvSpPr>
            <a:spLocks noGrp="1" noChangeArrowheads="1"/>
          </p:cNvSpPr>
          <p:nvPr>
            <p:ph type="title"/>
          </p:nvPr>
        </p:nvSpPr>
        <p:spPr/>
        <p:txBody>
          <a:bodyPr/>
          <a:lstStyle/>
          <a:p>
            <a:pPr eaLnBrk="1" hangingPunct="1"/>
            <a:r>
              <a:rPr lang="en-US" dirty="0">
                <a:latin typeface="Calibri" charset="0"/>
                <a:ea typeface="Calibri" charset="0"/>
                <a:cs typeface="Calibri" charset="0"/>
              </a:rPr>
              <a:t>Processor demand criterion</a:t>
            </a:r>
          </a:p>
        </p:txBody>
      </p:sp>
      <p:sp>
        <p:nvSpPr>
          <p:cNvPr id="316420" name="Rectangle 3"/>
          <p:cNvSpPr>
            <a:spLocks noGrp="1" noChangeArrowheads="1"/>
          </p:cNvSpPr>
          <p:nvPr>
            <p:ph type="body" idx="1"/>
          </p:nvPr>
        </p:nvSpPr>
        <p:spPr>
          <a:xfrm>
            <a:off x="406400" y="1638300"/>
            <a:ext cx="8343900" cy="4356100"/>
          </a:xfrm>
        </p:spPr>
        <p:txBody>
          <a:bodyPr/>
          <a:lstStyle/>
          <a:p>
            <a:pPr eaLnBrk="1" hangingPunct="1"/>
            <a:r>
              <a:rPr lang="en-US" sz="1800" dirty="0">
                <a:latin typeface="Calibri" charset="0"/>
                <a:ea typeface="Calibri" charset="0"/>
                <a:cs typeface="Calibri" charset="0"/>
              </a:rPr>
              <a:t>Check if</a:t>
            </a:r>
          </a:p>
          <a:p>
            <a:pPr marL="482600" lvl="1" eaLnBrk="1" hangingPunct="1"/>
            <a:endParaRPr lang="en-US" sz="1800" dirty="0">
              <a:latin typeface="Calibri" charset="0"/>
              <a:ea typeface="Calibri" charset="0"/>
              <a:cs typeface="Calibri" charset="0"/>
            </a:endParaRPr>
          </a:p>
          <a:p>
            <a:pPr marL="482600" lvl="1" eaLnBrk="1" hangingPunct="1"/>
            <a:r>
              <a:rPr lang="en-US" sz="1800" dirty="0">
                <a:latin typeface="Calibri" charset="0"/>
                <a:ea typeface="Calibri" charset="0"/>
                <a:cs typeface="Calibri" charset="0"/>
              </a:rPr>
              <a:t>for all </a:t>
            </a:r>
            <a:r>
              <a:rPr lang="en-US" sz="1800" dirty="0">
                <a:latin typeface="cmmi10" charset="0"/>
                <a:ea typeface="cmmi10" charset="0"/>
                <a:cs typeface="cmmi10" charset="0"/>
              </a:rPr>
              <a:t>L </a:t>
            </a:r>
            <a:r>
              <a:rPr lang="en-US" sz="1800" dirty="0">
                <a:latin typeface="Calibri" charset="0"/>
                <a:ea typeface="Calibri" charset="0"/>
                <a:cs typeface="Calibri" charset="0"/>
              </a:rPr>
              <a:t>that are absolute deadlines in the interval </a:t>
            </a:r>
            <a:r>
              <a:rPr lang="en-US" sz="1800" dirty="0" smtClean="0">
                <a:latin typeface="cmr10" charset="0"/>
                <a:ea typeface="cmr10" charset="0"/>
                <a:cs typeface="cmr10" charset="0"/>
              </a:rPr>
              <a:t>[0, </a:t>
            </a:r>
            <a:r>
              <a:rPr lang="en-US" sz="1800" dirty="0" smtClean="0">
                <a:latin typeface="cmmi10" charset="0"/>
                <a:ea typeface="cmmi10" charset="0"/>
                <a:cs typeface="cmmi10" charset="0"/>
              </a:rPr>
              <a:t>L</a:t>
            </a:r>
            <a:r>
              <a:rPr lang="en-US" sz="1800" dirty="0" smtClean="0">
                <a:latin typeface="cmr10" charset="0"/>
                <a:ea typeface="cmr10" charset="0"/>
                <a:cs typeface="cmr10" charset="0"/>
              </a:rPr>
              <a:t>*]</a:t>
            </a:r>
            <a:endParaRPr lang="en-US" sz="1800" dirty="0">
              <a:latin typeface="cmr10" charset="0"/>
              <a:ea typeface="cmr10" charset="0"/>
              <a:cs typeface="cmr10" charset="0"/>
            </a:endParaRPr>
          </a:p>
          <a:p>
            <a:pPr marL="482600" lvl="1" eaLnBrk="1" hangingPunct="1"/>
            <a:r>
              <a:rPr lang="en-US" sz="1800" dirty="0">
                <a:latin typeface="Calibri" charset="0"/>
                <a:ea typeface="Calibri" charset="0"/>
                <a:cs typeface="Calibri" charset="0"/>
              </a:rPr>
              <a:t>where </a:t>
            </a:r>
          </a:p>
          <a:p>
            <a:pPr marL="482600" lvl="1" eaLnBrk="1" hangingPunct="1"/>
            <a:endParaRPr lang="en-US" sz="1800" dirty="0">
              <a:latin typeface="Calibri" charset="0"/>
              <a:ea typeface="Calibri" charset="0"/>
              <a:cs typeface="Calibri" charset="0"/>
            </a:endParaRPr>
          </a:p>
          <a:p>
            <a:pPr marL="482600" lvl="1" eaLnBrk="1" hangingPunct="1"/>
            <a:endParaRPr lang="en-US" sz="1800" dirty="0">
              <a:latin typeface="Calibri" charset="0"/>
              <a:ea typeface="Calibri" charset="0"/>
              <a:cs typeface="Calibri" charset="0"/>
            </a:endParaRPr>
          </a:p>
          <a:p>
            <a:pPr eaLnBrk="1" hangingPunct="1"/>
            <a:r>
              <a:rPr lang="en-US" sz="1800" dirty="0">
                <a:latin typeface="Calibri" charset="0"/>
                <a:ea typeface="Calibri" charset="0"/>
                <a:cs typeface="Calibri" charset="0"/>
              </a:rPr>
              <a:t>This is an </a:t>
            </a:r>
            <a:r>
              <a:rPr lang="en-US" sz="1800" b="1" dirty="0">
                <a:latin typeface="Calibri" charset="0"/>
                <a:ea typeface="Calibri" charset="0"/>
                <a:cs typeface="Calibri" charset="0"/>
              </a:rPr>
              <a:t>exact</a:t>
            </a:r>
            <a:r>
              <a:rPr lang="en-US" sz="1800" dirty="0">
                <a:latin typeface="Calibri" charset="0"/>
                <a:ea typeface="Calibri" charset="0"/>
                <a:cs typeface="Calibri" charset="0"/>
              </a:rPr>
              <a:t> test for EDF when </a:t>
            </a:r>
            <a:r>
              <a:rPr lang="en-US" sz="1800" i="1" dirty="0">
                <a:latin typeface="Calibri" charset="0"/>
                <a:ea typeface="Calibri" charset="0"/>
                <a:cs typeface="Calibri" charset="0"/>
              </a:rPr>
              <a:t>relative deadlines are </a:t>
            </a:r>
            <a:r>
              <a:rPr lang="en-US" sz="1800" b="1" i="1" dirty="0">
                <a:latin typeface="Calibri" charset="0"/>
                <a:ea typeface="Calibri" charset="0"/>
                <a:cs typeface="Calibri" charset="0"/>
              </a:rPr>
              <a:t>less</a:t>
            </a:r>
            <a:r>
              <a:rPr lang="en-US" sz="1800" i="1" dirty="0">
                <a:latin typeface="Calibri" charset="0"/>
                <a:ea typeface="Calibri" charset="0"/>
                <a:cs typeface="Calibri" charset="0"/>
              </a:rPr>
              <a:t> than task </a:t>
            </a:r>
            <a:r>
              <a:rPr lang="en-US" sz="1800" i="1" dirty="0" smtClean="0">
                <a:latin typeface="Calibri" charset="0"/>
                <a:ea typeface="Calibri" charset="0"/>
                <a:cs typeface="Calibri" charset="0"/>
              </a:rPr>
              <a:t>periods</a:t>
            </a:r>
          </a:p>
          <a:p>
            <a:pPr eaLnBrk="1" hangingPunct="1"/>
            <a:r>
              <a:rPr lang="en-US" sz="1800" i="1" dirty="0" smtClean="0">
                <a:latin typeface="Calibri" charset="0"/>
                <a:ea typeface="Calibri" charset="0"/>
                <a:cs typeface="Calibri" charset="0"/>
              </a:rPr>
              <a:t>What is the complexity of this test? Is it polynomial-time?</a:t>
            </a:r>
          </a:p>
          <a:p>
            <a:r>
              <a:rPr lang="en-US" sz="1800" b="1" dirty="0" smtClean="0">
                <a:latin typeface="Calibri" charset="0"/>
                <a:ea typeface="Calibri" charset="0"/>
                <a:cs typeface="Calibri" charset="0"/>
              </a:rPr>
              <a:t>Complexity: </a:t>
            </a:r>
            <a:r>
              <a:rPr lang="en-US" sz="1800" dirty="0" smtClean="0">
                <a:latin typeface="Calibri" charset="0"/>
                <a:ea typeface="Calibri" charset="0"/>
                <a:cs typeface="Calibri" charset="0"/>
              </a:rPr>
              <a:t>Testing constrained-</a:t>
            </a:r>
            <a:r>
              <a:rPr lang="en-US" sz="1800" dirty="0" err="1" smtClean="0">
                <a:latin typeface="Calibri" charset="0"/>
                <a:ea typeface="Calibri" charset="0"/>
                <a:cs typeface="Calibri" charset="0"/>
              </a:rPr>
              <a:t>deadine</a:t>
            </a:r>
            <a:r>
              <a:rPr lang="en-US" sz="1800" dirty="0" smtClean="0">
                <a:latin typeface="Calibri" charset="0"/>
                <a:ea typeface="Calibri" charset="0"/>
                <a:cs typeface="Calibri" charset="0"/>
              </a:rPr>
              <a:t> EDF-</a:t>
            </a:r>
            <a:r>
              <a:rPr lang="en-US" sz="1800" dirty="0" err="1" smtClean="0">
                <a:latin typeface="Calibri" charset="0"/>
                <a:ea typeface="Calibri" charset="0"/>
                <a:cs typeface="Calibri" charset="0"/>
              </a:rPr>
              <a:t>schedulability</a:t>
            </a:r>
            <a:r>
              <a:rPr lang="en-US" sz="1800" dirty="0" smtClean="0">
                <a:latin typeface="Calibri" charset="0"/>
                <a:ea typeface="Calibri" charset="0"/>
                <a:cs typeface="Calibri" charset="0"/>
              </a:rPr>
              <a:t> </a:t>
            </a:r>
            <a:r>
              <a:rPr lang="en-US" sz="1800" dirty="0">
                <a:latin typeface="Calibri" charset="0"/>
                <a:ea typeface="Calibri" charset="0"/>
                <a:cs typeface="Calibri" charset="0"/>
              </a:rPr>
              <a:t>is </a:t>
            </a:r>
            <a:r>
              <a:rPr lang="en-US" sz="1800" b="1" dirty="0" err="1">
                <a:latin typeface="Calibri" charset="0"/>
                <a:ea typeface="Calibri" charset="0"/>
                <a:cs typeface="Calibri" charset="0"/>
              </a:rPr>
              <a:t>coNP</a:t>
            </a:r>
            <a:r>
              <a:rPr lang="en-US" sz="1800" dirty="0">
                <a:latin typeface="Calibri" charset="0"/>
                <a:ea typeface="Calibri" charset="0"/>
                <a:cs typeface="Calibri" charset="0"/>
              </a:rPr>
              <a:t>-hard. </a:t>
            </a:r>
            <a:br>
              <a:rPr lang="en-US" sz="1800" dirty="0">
                <a:latin typeface="Calibri" charset="0"/>
                <a:ea typeface="Calibri" charset="0"/>
                <a:cs typeface="Calibri" charset="0"/>
              </a:rPr>
            </a:br>
            <a:r>
              <a:rPr lang="en-US" sz="1800" dirty="0" smtClean="0">
                <a:latin typeface="Calibri" charset="0"/>
                <a:ea typeface="Calibri" charset="0"/>
                <a:cs typeface="Calibri" charset="0"/>
              </a:rPr>
              <a:t>(</a:t>
            </a:r>
            <a:r>
              <a:rPr lang="en-US" sz="1800" dirty="0" err="1" smtClean="0">
                <a:latin typeface="Calibri" charset="0"/>
                <a:ea typeface="Calibri" charset="0"/>
                <a:cs typeface="Calibri" charset="0"/>
              </a:rPr>
              <a:t>Eisenbrand</a:t>
            </a:r>
            <a:r>
              <a:rPr lang="en-US" sz="1800" dirty="0" smtClean="0">
                <a:latin typeface="Calibri" charset="0"/>
                <a:ea typeface="Calibri" charset="0"/>
                <a:cs typeface="Calibri" charset="0"/>
              </a:rPr>
              <a:t> </a:t>
            </a:r>
            <a:r>
              <a:rPr lang="en-US" sz="1800" dirty="0">
                <a:latin typeface="Calibri" charset="0"/>
                <a:ea typeface="Calibri" charset="0"/>
                <a:cs typeface="Calibri" charset="0"/>
              </a:rPr>
              <a:t>&amp; </a:t>
            </a:r>
            <a:r>
              <a:rPr lang="en-US" sz="1800" dirty="0" err="1">
                <a:latin typeface="Calibri" charset="0"/>
                <a:ea typeface="Calibri" charset="0"/>
                <a:cs typeface="Calibri" charset="0"/>
              </a:rPr>
              <a:t>Rothvoß</a:t>
            </a:r>
            <a:r>
              <a:rPr lang="en-US" sz="1800" dirty="0">
                <a:latin typeface="Calibri" charset="0"/>
                <a:ea typeface="Calibri" charset="0"/>
                <a:cs typeface="Calibri" charset="0"/>
              </a:rPr>
              <a:t> </a:t>
            </a:r>
            <a:r>
              <a:rPr lang="en-US" sz="1800" dirty="0" smtClean="0">
                <a:latin typeface="Calibri" charset="0"/>
                <a:ea typeface="Calibri" charset="0"/>
                <a:cs typeface="Calibri" charset="0"/>
              </a:rPr>
              <a:t>- </a:t>
            </a:r>
            <a:r>
              <a:rPr lang="en-US" sz="1800" dirty="0">
                <a:latin typeface="Calibri" charset="0"/>
                <a:ea typeface="Calibri" charset="0"/>
                <a:cs typeface="Calibri" charset="0"/>
              </a:rPr>
              <a:t>SODA’10)</a:t>
            </a:r>
          </a:p>
          <a:p>
            <a:pPr eaLnBrk="1" hangingPunct="1"/>
            <a:endParaRPr lang="en-US" sz="1800" i="1" dirty="0">
              <a:latin typeface="Calibri" charset="0"/>
              <a:ea typeface="Calibri" charset="0"/>
              <a:cs typeface="Calibri" charset="0"/>
            </a:endParaRPr>
          </a:p>
        </p:txBody>
      </p:sp>
      <p:pic>
        <p:nvPicPr>
          <p:cNvPr id="316421" name="Picture 4"/>
          <p:cNvPicPr>
            <a:picLocks noChangeAspect="1" noChangeArrowheads="1"/>
          </p:cNvPicPr>
          <p:nvPr/>
        </p:nvPicPr>
        <p:blipFill>
          <a:blip r:embed="rId2"/>
          <a:srcRect/>
          <a:stretch>
            <a:fillRect/>
          </a:stretch>
        </p:blipFill>
        <p:spPr bwMode="auto">
          <a:xfrm>
            <a:off x="1752600" y="3390900"/>
            <a:ext cx="2451100" cy="546100"/>
          </a:xfrm>
          <a:prstGeom prst="rect">
            <a:avLst/>
          </a:prstGeom>
          <a:noFill/>
          <a:ln w="9525">
            <a:noFill/>
            <a:miter lim="800000"/>
            <a:headEnd/>
            <a:tailEnd/>
          </a:ln>
        </p:spPr>
      </p:pic>
      <p:pic>
        <p:nvPicPr>
          <p:cNvPr id="316422" name="Picture 5"/>
          <p:cNvPicPr>
            <a:picLocks noChangeAspect="1" noChangeArrowheads="1"/>
          </p:cNvPicPr>
          <p:nvPr/>
        </p:nvPicPr>
        <p:blipFill>
          <a:blip r:embed="rId3"/>
          <a:srcRect/>
          <a:stretch>
            <a:fillRect/>
          </a:stretch>
        </p:blipFill>
        <p:spPr bwMode="auto">
          <a:xfrm>
            <a:off x="1824038" y="1460500"/>
            <a:ext cx="3281362" cy="800100"/>
          </a:xfrm>
          <a:prstGeom prst="rect">
            <a:avLst/>
          </a:prstGeom>
          <a:noFill/>
          <a:ln w="9525">
            <a:noFill/>
            <a:miter lim="800000"/>
            <a:headEnd/>
            <a:tailEnd/>
          </a:ln>
        </p:spPr>
      </p:pic>
      <p:sp>
        <p:nvSpPr>
          <p:cNvPr id="316423" name="Text Box 6"/>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D76DC7FB-A5A0-F742-97F2-D9EBCB50608A}" type="slidenum">
              <a:rPr lang="en-US" sz="900">
                <a:solidFill>
                  <a:schemeClr val="tx1"/>
                </a:solidFill>
                <a:latin typeface="Calibri" charset="0"/>
                <a:ea typeface="Calibri" charset="0"/>
                <a:cs typeface="Calibri" charset="0"/>
                <a:sym typeface="Helvetica Neue" pitchFamily="-107" charset="0"/>
              </a:rPr>
              <a:pPr algn="r"/>
              <a:t>11</a:t>
            </a:fld>
            <a:endParaRPr lang="en-US" sz="900" dirty="0">
              <a:solidFill>
                <a:schemeClr val="tx1"/>
              </a:solidFill>
              <a:latin typeface="Calibri" charset="0"/>
              <a:ea typeface="Calibri" charset="0"/>
              <a:cs typeface="Calibri" charset="0"/>
              <a:sym typeface="Helvetica Neue"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420">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4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17443" name="Rectangle 2"/>
          <p:cNvSpPr>
            <a:spLocks noGrp="1" noChangeArrowheads="1"/>
          </p:cNvSpPr>
          <p:nvPr>
            <p:ph type="title"/>
          </p:nvPr>
        </p:nvSpPr>
        <p:spPr/>
        <p:txBody>
          <a:bodyPr/>
          <a:lstStyle/>
          <a:p>
            <a:pPr eaLnBrk="1" hangingPunct="1"/>
            <a:r>
              <a:rPr lang="en-US">
                <a:latin typeface="Calibri" charset="0"/>
                <a:ea typeface="Calibri" charset="0"/>
                <a:cs typeface="Calibri" charset="0"/>
              </a:rPr>
              <a:t>Example using processor demand</a:t>
            </a:r>
          </a:p>
        </p:txBody>
      </p:sp>
      <p:sp>
        <p:nvSpPr>
          <p:cNvPr id="317444" name="Rectangle 3"/>
          <p:cNvSpPr>
            <a:spLocks noGrp="1" noChangeArrowheads="1"/>
          </p:cNvSpPr>
          <p:nvPr>
            <p:ph type="body" idx="1"/>
          </p:nvPr>
        </p:nvSpPr>
        <p:spPr/>
        <p:txBody>
          <a:bodyPr/>
          <a:lstStyle/>
          <a:p>
            <a:pPr eaLnBrk="1" hangingPunct="1"/>
            <a:r>
              <a:rPr lang="en-US" sz="1800" dirty="0">
                <a:latin typeface="Calibri" charset="0"/>
                <a:ea typeface="Calibri" charset="0"/>
                <a:cs typeface="Calibri" charset="0"/>
              </a:rPr>
              <a:t>Consider the following task set</a:t>
            </a:r>
          </a:p>
          <a:p>
            <a:pPr marL="482600" lvl="1" eaLnBrk="1" hangingPunct="1"/>
            <a:r>
              <a:rPr lang="en-US" sz="1800" dirty="0">
                <a:latin typeface="Calibri" charset="0"/>
                <a:ea typeface="Calibri" charset="0"/>
                <a:cs typeface="Calibri" charset="0"/>
              </a:rPr>
              <a:t>T</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 (C</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=1, P</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=3, D</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=2)</a:t>
            </a:r>
          </a:p>
          <a:p>
            <a:pPr marL="482600" lvl="1" eaLnBrk="1" hangingPunct="1"/>
            <a:r>
              <a:rPr lang="en-US" sz="1800" dirty="0">
                <a:latin typeface="Calibri" charset="0"/>
                <a:ea typeface="Calibri" charset="0"/>
                <a:cs typeface="Calibri" charset="0"/>
              </a:rPr>
              <a:t>T</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 (C</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=2, P</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=7, D</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=5.5)</a:t>
            </a:r>
          </a:p>
          <a:p>
            <a:pPr marL="482600" lvl="1" eaLnBrk="1" hangingPunct="1"/>
            <a:r>
              <a:rPr lang="en-US" sz="1800" dirty="0">
                <a:latin typeface="Calibri" charset="0"/>
                <a:ea typeface="Calibri" charset="0"/>
                <a:cs typeface="Calibri" charset="0"/>
              </a:rPr>
              <a:t>T</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 (C</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=2, P</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=10, D</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=6)</a:t>
            </a:r>
          </a:p>
          <a:p>
            <a:pPr eaLnBrk="1" hangingPunct="1"/>
            <a:r>
              <a:rPr lang="en-US" sz="1800" dirty="0">
                <a:latin typeface="Calibri" charset="0"/>
                <a:ea typeface="Calibri" charset="0"/>
                <a:cs typeface="Calibri" charset="0"/>
              </a:rPr>
              <a:t>The task set has a </a:t>
            </a:r>
            <a:r>
              <a:rPr lang="en-US" sz="1800" dirty="0" err="1">
                <a:latin typeface="Calibri" charset="0"/>
                <a:ea typeface="Calibri" charset="0"/>
                <a:cs typeface="Calibri" charset="0"/>
              </a:rPr>
              <a:t>hyperperiod</a:t>
            </a:r>
            <a:r>
              <a:rPr lang="en-US" sz="1800" dirty="0">
                <a:latin typeface="Calibri" charset="0"/>
                <a:ea typeface="Calibri" charset="0"/>
                <a:cs typeface="Calibri" charset="0"/>
              </a:rPr>
              <a:t> of 210</a:t>
            </a:r>
          </a:p>
          <a:p>
            <a:pPr eaLnBrk="1" hangingPunct="1"/>
            <a:r>
              <a:rPr lang="en-US" sz="1800" dirty="0">
                <a:latin typeface="Calibri" charset="0"/>
                <a:ea typeface="Calibri" charset="0"/>
                <a:cs typeface="Calibri" charset="0"/>
              </a:rPr>
              <a:t>However, we only need to test deadlines up to</a:t>
            </a:r>
          </a:p>
          <a:p>
            <a:pPr eaLnBrk="1" hangingPunct="1"/>
            <a:r>
              <a:rPr lang="en-US" sz="1800" i="1" dirty="0">
                <a:latin typeface="Calibri" charset="0"/>
                <a:ea typeface="Calibri" charset="0"/>
                <a:cs typeface="Calibri" charset="0"/>
              </a:rPr>
              <a:t>U</a:t>
            </a:r>
            <a:r>
              <a:rPr lang="en-US" sz="1800" dirty="0">
                <a:latin typeface="Calibri" charset="0"/>
                <a:ea typeface="Calibri" charset="0"/>
                <a:cs typeface="Calibri" charset="0"/>
              </a:rPr>
              <a:t> = 86/105 = 0.8190; </a:t>
            </a:r>
            <a:r>
              <a:rPr lang="en-US" sz="1800" i="1" dirty="0">
                <a:solidFill>
                  <a:srgbClr val="72141B"/>
                </a:solidFill>
                <a:latin typeface="Calibri" charset="0"/>
                <a:ea typeface="Calibri" charset="0"/>
                <a:cs typeface="Calibri" charset="0"/>
              </a:rPr>
              <a:t>L</a:t>
            </a:r>
            <a:r>
              <a:rPr lang="en-US" sz="1800" i="1" baseline="32000" dirty="0">
                <a:solidFill>
                  <a:srgbClr val="72141B"/>
                </a:solidFill>
                <a:latin typeface="Calibri" charset="0"/>
                <a:ea typeface="Calibri" charset="0"/>
                <a:cs typeface="Calibri" charset="0"/>
              </a:rPr>
              <a:t>*</a:t>
            </a:r>
            <a:r>
              <a:rPr lang="en-US" sz="1800" dirty="0">
                <a:solidFill>
                  <a:srgbClr val="72141B"/>
                </a:solidFill>
                <a:latin typeface="Calibri" charset="0"/>
                <a:ea typeface="Calibri" charset="0"/>
                <a:cs typeface="Calibri" charset="0"/>
              </a:rPr>
              <a:t> = 8.63</a:t>
            </a:r>
          </a:p>
          <a:p>
            <a:pPr eaLnBrk="1" hangingPunct="1"/>
            <a:r>
              <a:rPr lang="en-US" sz="1800" dirty="0">
                <a:latin typeface="Calibri" charset="0"/>
                <a:ea typeface="Calibri" charset="0"/>
                <a:cs typeface="Calibri" charset="0"/>
              </a:rPr>
              <a:t>At </a:t>
            </a:r>
            <a:r>
              <a:rPr lang="en-US" sz="1800" i="1" dirty="0" smtClean="0">
                <a:latin typeface="Calibri" charset="0"/>
                <a:ea typeface="Calibri" charset="0"/>
                <a:cs typeface="Calibri" charset="0"/>
              </a:rPr>
              <a:t>L = 2</a:t>
            </a:r>
            <a:r>
              <a:rPr lang="en-US" sz="1800" dirty="0">
                <a:latin typeface="Calibri" charset="0"/>
                <a:ea typeface="Calibri" charset="0"/>
                <a:cs typeface="Calibri" charset="0"/>
              </a:rPr>
              <a:t>: </a:t>
            </a:r>
          </a:p>
        </p:txBody>
      </p:sp>
      <p:pic>
        <p:nvPicPr>
          <p:cNvPr id="317445" name="Picture 4"/>
          <p:cNvPicPr>
            <a:picLocks noChangeAspect="1" noChangeArrowheads="1"/>
          </p:cNvPicPr>
          <p:nvPr/>
        </p:nvPicPr>
        <p:blipFill>
          <a:blip r:embed="rId2"/>
          <a:srcRect/>
          <a:stretch>
            <a:fillRect/>
          </a:stretch>
        </p:blipFill>
        <p:spPr bwMode="auto">
          <a:xfrm>
            <a:off x="5049838" y="3914775"/>
            <a:ext cx="2451100" cy="546100"/>
          </a:xfrm>
          <a:prstGeom prst="rect">
            <a:avLst/>
          </a:prstGeom>
          <a:noFill/>
          <a:ln w="9525">
            <a:noFill/>
            <a:miter lim="800000"/>
            <a:headEnd/>
            <a:tailEnd/>
          </a:ln>
        </p:spPr>
      </p:pic>
      <p:pic>
        <p:nvPicPr>
          <p:cNvPr id="317446" name="Picture 5"/>
          <p:cNvPicPr>
            <a:picLocks noChangeAspect="1" noChangeArrowheads="1"/>
          </p:cNvPicPr>
          <p:nvPr/>
        </p:nvPicPr>
        <p:blipFill>
          <a:blip r:embed="rId3"/>
          <a:srcRect/>
          <a:stretch>
            <a:fillRect/>
          </a:stretch>
        </p:blipFill>
        <p:spPr bwMode="auto">
          <a:xfrm>
            <a:off x="2332038" y="5511800"/>
            <a:ext cx="4487862" cy="622300"/>
          </a:xfrm>
          <a:prstGeom prst="rect">
            <a:avLst/>
          </a:prstGeom>
          <a:noFill/>
          <a:ln w="9525">
            <a:noFill/>
            <a:miter lim="800000"/>
            <a:headEnd/>
            <a:tailEnd/>
          </a:ln>
        </p:spPr>
      </p:pic>
      <p:sp>
        <p:nvSpPr>
          <p:cNvPr id="317447" name="Text Box 6"/>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CE1AB923-AE14-FE4D-8A3A-7C16B1FFB2B7}" type="slidenum">
              <a:rPr lang="en-US" sz="900">
                <a:solidFill>
                  <a:schemeClr val="tx1"/>
                </a:solidFill>
                <a:latin typeface="Calibri" charset="0"/>
                <a:ea typeface="Calibri" charset="0"/>
                <a:cs typeface="Calibri" charset="0"/>
                <a:sym typeface="Helvetica Neue" pitchFamily="-107" charset="0"/>
              </a:rPr>
              <a:pPr algn="r"/>
              <a:t>12</a:t>
            </a:fld>
            <a:endParaRPr lang="en-US" sz="900" dirty="0">
              <a:solidFill>
                <a:schemeClr val="tx1"/>
              </a:solidFill>
              <a:latin typeface="Calibri" charset="0"/>
              <a:ea typeface="Calibri" charset="0"/>
              <a:cs typeface="Calibri" charset="0"/>
              <a:sym typeface="Helvetica Neue" pitchFamily="-107"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1"/>
          <p:cNvSpPr>
            <a:spLocks noGrp="1" noChangeArrowheads="1"/>
          </p:cNvSpPr>
          <p:nvPr>
            <p:ph type="body" idx="1"/>
          </p:nvPr>
        </p:nvSpPr>
        <p:spPr/>
        <p:txBody>
          <a:bodyPr/>
          <a:lstStyle/>
          <a:p>
            <a:pPr eaLnBrk="1" hangingPunct="1"/>
            <a:r>
              <a:rPr lang="en-US" sz="1800">
                <a:latin typeface="Calibri" charset="0"/>
                <a:ea typeface="Calibri" charset="0"/>
                <a:cs typeface="Calibri" charset="0"/>
              </a:rPr>
              <a:t>Consider the following task set</a:t>
            </a:r>
          </a:p>
          <a:p>
            <a:pPr marL="482600" lvl="1" eaLnBrk="1" hangingPunct="1"/>
            <a:r>
              <a:rPr lang="en-US" sz="1800">
                <a:latin typeface="Calibri" charset="0"/>
                <a:ea typeface="Calibri" charset="0"/>
                <a:cs typeface="Calibri" charset="0"/>
              </a:rPr>
              <a:t>T</a:t>
            </a:r>
            <a:r>
              <a:rPr lang="en-US" sz="1800" baseline="-6000">
                <a:latin typeface="Calibri" charset="0"/>
                <a:ea typeface="Calibri" charset="0"/>
                <a:cs typeface="Calibri" charset="0"/>
              </a:rPr>
              <a:t>1</a:t>
            </a:r>
            <a:r>
              <a:rPr lang="en-US" sz="1800">
                <a:latin typeface="Calibri" charset="0"/>
                <a:ea typeface="Calibri" charset="0"/>
                <a:cs typeface="Calibri" charset="0"/>
              </a:rPr>
              <a:t>: (C</a:t>
            </a:r>
            <a:r>
              <a:rPr lang="en-US" sz="1800" baseline="-6000">
                <a:latin typeface="Calibri" charset="0"/>
                <a:ea typeface="Calibri" charset="0"/>
                <a:cs typeface="Calibri" charset="0"/>
              </a:rPr>
              <a:t>1</a:t>
            </a:r>
            <a:r>
              <a:rPr lang="en-US" sz="1800">
                <a:latin typeface="Calibri" charset="0"/>
                <a:ea typeface="Calibri" charset="0"/>
                <a:cs typeface="Calibri" charset="0"/>
              </a:rPr>
              <a:t>=1, P</a:t>
            </a:r>
            <a:r>
              <a:rPr lang="en-US" sz="1800" baseline="-6000">
                <a:latin typeface="Calibri" charset="0"/>
                <a:ea typeface="Calibri" charset="0"/>
                <a:cs typeface="Calibri" charset="0"/>
              </a:rPr>
              <a:t>1</a:t>
            </a:r>
            <a:r>
              <a:rPr lang="en-US" sz="1800">
                <a:latin typeface="Calibri" charset="0"/>
                <a:ea typeface="Calibri" charset="0"/>
                <a:cs typeface="Calibri" charset="0"/>
              </a:rPr>
              <a:t>=3, D</a:t>
            </a:r>
            <a:r>
              <a:rPr lang="en-US" sz="1800" baseline="-6000">
                <a:latin typeface="Calibri" charset="0"/>
                <a:ea typeface="Calibri" charset="0"/>
                <a:cs typeface="Calibri" charset="0"/>
              </a:rPr>
              <a:t>1</a:t>
            </a:r>
            <a:r>
              <a:rPr lang="en-US" sz="1800">
                <a:latin typeface="Calibri" charset="0"/>
                <a:ea typeface="Calibri" charset="0"/>
                <a:cs typeface="Calibri" charset="0"/>
              </a:rPr>
              <a:t>=2)</a:t>
            </a:r>
          </a:p>
          <a:p>
            <a:pPr marL="482600" lvl="1" eaLnBrk="1" hangingPunct="1"/>
            <a:r>
              <a:rPr lang="en-US" sz="1800">
                <a:latin typeface="Calibri" charset="0"/>
                <a:ea typeface="Calibri" charset="0"/>
                <a:cs typeface="Calibri" charset="0"/>
              </a:rPr>
              <a:t>T</a:t>
            </a:r>
            <a:r>
              <a:rPr lang="en-US" sz="1800" baseline="-6000">
                <a:latin typeface="Calibri" charset="0"/>
                <a:ea typeface="Calibri" charset="0"/>
                <a:cs typeface="Calibri" charset="0"/>
              </a:rPr>
              <a:t>2</a:t>
            </a:r>
            <a:r>
              <a:rPr lang="en-US" sz="1800">
                <a:latin typeface="Calibri" charset="0"/>
                <a:ea typeface="Calibri" charset="0"/>
                <a:cs typeface="Calibri" charset="0"/>
              </a:rPr>
              <a:t>: (C</a:t>
            </a:r>
            <a:r>
              <a:rPr lang="en-US" sz="1800" baseline="-6000">
                <a:latin typeface="Calibri" charset="0"/>
                <a:ea typeface="Calibri" charset="0"/>
                <a:cs typeface="Calibri" charset="0"/>
              </a:rPr>
              <a:t>2</a:t>
            </a:r>
            <a:r>
              <a:rPr lang="en-US" sz="1800">
                <a:latin typeface="Calibri" charset="0"/>
                <a:ea typeface="Calibri" charset="0"/>
                <a:cs typeface="Calibri" charset="0"/>
              </a:rPr>
              <a:t>=2, P</a:t>
            </a:r>
            <a:r>
              <a:rPr lang="en-US" sz="1800" baseline="-6000">
                <a:latin typeface="Calibri" charset="0"/>
                <a:ea typeface="Calibri" charset="0"/>
                <a:cs typeface="Calibri" charset="0"/>
              </a:rPr>
              <a:t>2</a:t>
            </a:r>
            <a:r>
              <a:rPr lang="en-US" sz="1800">
                <a:latin typeface="Calibri" charset="0"/>
                <a:ea typeface="Calibri" charset="0"/>
                <a:cs typeface="Calibri" charset="0"/>
              </a:rPr>
              <a:t>=7, D</a:t>
            </a:r>
            <a:r>
              <a:rPr lang="en-US" sz="1800" baseline="-6000">
                <a:latin typeface="Calibri" charset="0"/>
                <a:ea typeface="Calibri" charset="0"/>
                <a:cs typeface="Calibri" charset="0"/>
              </a:rPr>
              <a:t>2</a:t>
            </a:r>
            <a:r>
              <a:rPr lang="en-US" sz="1800">
                <a:latin typeface="Calibri" charset="0"/>
                <a:ea typeface="Calibri" charset="0"/>
                <a:cs typeface="Calibri" charset="0"/>
              </a:rPr>
              <a:t>=5.5)</a:t>
            </a:r>
          </a:p>
          <a:p>
            <a:pPr marL="482600" lvl="1" eaLnBrk="1" hangingPunct="1"/>
            <a:r>
              <a:rPr lang="en-US" sz="1800">
                <a:latin typeface="Calibri" charset="0"/>
                <a:ea typeface="Calibri" charset="0"/>
                <a:cs typeface="Calibri" charset="0"/>
              </a:rPr>
              <a:t>T</a:t>
            </a:r>
            <a:r>
              <a:rPr lang="en-US" sz="1800" baseline="-6000">
                <a:latin typeface="Calibri" charset="0"/>
                <a:ea typeface="Calibri" charset="0"/>
                <a:cs typeface="Calibri" charset="0"/>
              </a:rPr>
              <a:t>3</a:t>
            </a:r>
            <a:r>
              <a:rPr lang="en-US" sz="1800">
                <a:latin typeface="Calibri" charset="0"/>
                <a:ea typeface="Calibri" charset="0"/>
                <a:cs typeface="Calibri" charset="0"/>
              </a:rPr>
              <a:t>: (C</a:t>
            </a:r>
            <a:r>
              <a:rPr lang="en-US" sz="1800" baseline="-6000">
                <a:latin typeface="Calibri" charset="0"/>
                <a:ea typeface="Calibri" charset="0"/>
                <a:cs typeface="Calibri" charset="0"/>
              </a:rPr>
              <a:t>3</a:t>
            </a:r>
            <a:r>
              <a:rPr lang="en-US" sz="1800">
                <a:latin typeface="Calibri" charset="0"/>
                <a:ea typeface="Calibri" charset="0"/>
                <a:cs typeface="Calibri" charset="0"/>
              </a:rPr>
              <a:t>=2, P</a:t>
            </a:r>
            <a:r>
              <a:rPr lang="en-US" sz="1800" baseline="-6000">
                <a:latin typeface="Calibri" charset="0"/>
                <a:ea typeface="Calibri" charset="0"/>
                <a:cs typeface="Calibri" charset="0"/>
              </a:rPr>
              <a:t>3</a:t>
            </a:r>
            <a:r>
              <a:rPr lang="en-US" sz="1800">
                <a:latin typeface="Calibri" charset="0"/>
                <a:ea typeface="Calibri" charset="0"/>
                <a:cs typeface="Calibri" charset="0"/>
              </a:rPr>
              <a:t>=10, D</a:t>
            </a:r>
            <a:r>
              <a:rPr lang="en-US" sz="1800" baseline="-6000">
                <a:latin typeface="Calibri" charset="0"/>
                <a:ea typeface="Calibri" charset="0"/>
                <a:cs typeface="Calibri" charset="0"/>
              </a:rPr>
              <a:t>3</a:t>
            </a:r>
            <a:r>
              <a:rPr lang="en-US" sz="1800">
                <a:latin typeface="Calibri" charset="0"/>
                <a:ea typeface="Calibri" charset="0"/>
                <a:cs typeface="Calibri" charset="0"/>
              </a:rPr>
              <a:t>=6)</a:t>
            </a:r>
          </a:p>
          <a:p>
            <a:pPr eaLnBrk="1" hangingPunct="1"/>
            <a:r>
              <a:rPr lang="en-US" sz="1800">
                <a:latin typeface="Calibri" charset="0"/>
                <a:ea typeface="Calibri" charset="0"/>
                <a:cs typeface="Calibri" charset="0"/>
              </a:rPr>
              <a:t>The task set has a hyperperiod of 210</a:t>
            </a:r>
          </a:p>
          <a:p>
            <a:pPr eaLnBrk="1" hangingPunct="1"/>
            <a:r>
              <a:rPr lang="en-US" sz="1800">
                <a:latin typeface="Calibri" charset="0"/>
                <a:ea typeface="Calibri" charset="0"/>
                <a:cs typeface="Calibri" charset="0"/>
              </a:rPr>
              <a:t>However, we only need to test deadlines up to</a:t>
            </a:r>
          </a:p>
          <a:p>
            <a:pPr eaLnBrk="1" hangingPunct="1"/>
            <a:r>
              <a:rPr lang="en-US" sz="1800" i="1">
                <a:latin typeface="Calibri" charset="0"/>
                <a:ea typeface="Calibri" charset="0"/>
                <a:cs typeface="Calibri" charset="0"/>
              </a:rPr>
              <a:t>U</a:t>
            </a:r>
            <a:r>
              <a:rPr lang="en-US" sz="1800">
                <a:latin typeface="Calibri" charset="0"/>
                <a:ea typeface="Calibri" charset="0"/>
                <a:cs typeface="Calibri" charset="0"/>
              </a:rPr>
              <a:t> = 86/105 = 0.8190; </a:t>
            </a:r>
            <a:r>
              <a:rPr lang="en-US" sz="1800" i="1">
                <a:solidFill>
                  <a:srgbClr val="72141B"/>
                </a:solidFill>
                <a:latin typeface="Calibri" charset="0"/>
                <a:ea typeface="Calibri" charset="0"/>
                <a:cs typeface="Calibri" charset="0"/>
              </a:rPr>
              <a:t>L</a:t>
            </a:r>
            <a:r>
              <a:rPr lang="en-US" sz="1800" i="1" baseline="32000">
                <a:solidFill>
                  <a:srgbClr val="72141B"/>
                </a:solidFill>
                <a:latin typeface="Calibri" charset="0"/>
                <a:ea typeface="Calibri" charset="0"/>
                <a:cs typeface="Calibri" charset="0"/>
              </a:rPr>
              <a:t>*</a:t>
            </a:r>
            <a:r>
              <a:rPr lang="en-US" sz="1800">
                <a:solidFill>
                  <a:srgbClr val="72141B"/>
                </a:solidFill>
                <a:latin typeface="Calibri" charset="0"/>
                <a:ea typeface="Calibri" charset="0"/>
                <a:cs typeface="Calibri" charset="0"/>
              </a:rPr>
              <a:t> = 8.63</a:t>
            </a:r>
          </a:p>
          <a:p>
            <a:pPr eaLnBrk="1" hangingPunct="1"/>
            <a:r>
              <a:rPr lang="en-US" sz="1800">
                <a:latin typeface="Calibri" charset="0"/>
                <a:ea typeface="Calibri" charset="0"/>
                <a:cs typeface="Calibri" charset="0"/>
              </a:rPr>
              <a:t>At </a:t>
            </a:r>
            <a:r>
              <a:rPr lang="en-US" sz="1800" i="1">
                <a:latin typeface="Calibri" charset="0"/>
                <a:ea typeface="Calibri" charset="0"/>
                <a:cs typeface="Calibri" charset="0"/>
              </a:rPr>
              <a:t>L=5.5</a:t>
            </a:r>
            <a:r>
              <a:rPr lang="en-US" sz="1800">
                <a:latin typeface="Calibri" charset="0"/>
                <a:ea typeface="Calibri" charset="0"/>
                <a:cs typeface="Calibri" charset="0"/>
              </a:rPr>
              <a:t>: (also need to check at </a:t>
            </a:r>
            <a:r>
              <a:rPr lang="en-US" sz="1800" i="1">
                <a:latin typeface="Calibri" charset="0"/>
                <a:ea typeface="Calibri" charset="0"/>
                <a:cs typeface="Calibri" charset="0"/>
              </a:rPr>
              <a:t>L=5</a:t>
            </a:r>
            <a:r>
              <a:rPr lang="en-US" sz="1800">
                <a:latin typeface="Calibri" charset="0"/>
                <a:ea typeface="Calibri" charset="0"/>
                <a:cs typeface="Calibri" charset="0"/>
              </a:rPr>
              <a:t>; not shown here)</a:t>
            </a:r>
          </a:p>
        </p:txBody>
      </p:sp>
      <p:pic>
        <p:nvPicPr>
          <p:cNvPr id="318467" name="Picture 2"/>
          <p:cNvPicPr>
            <a:picLocks noChangeAspect="1" noChangeArrowheads="1"/>
          </p:cNvPicPr>
          <p:nvPr/>
        </p:nvPicPr>
        <p:blipFill>
          <a:blip r:embed="rId2"/>
          <a:srcRect/>
          <a:stretch>
            <a:fillRect/>
          </a:stretch>
        </p:blipFill>
        <p:spPr bwMode="auto">
          <a:xfrm>
            <a:off x="203200" y="5778500"/>
            <a:ext cx="8767763" cy="520700"/>
          </a:xfrm>
          <a:prstGeom prst="rect">
            <a:avLst/>
          </a:prstGeom>
          <a:noFill/>
          <a:ln w="9525">
            <a:noFill/>
            <a:miter lim="800000"/>
            <a:headEnd/>
            <a:tailEnd/>
          </a:ln>
        </p:spPr>
      </p:pic>
      <p:sp>
        <p:nvSpPr>
          <p:cNvPr id="318468" name="Line 3"/>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18469" name="Rectangle 4"/>
          <p:cNvSpPr>
            <a:spLocks noGrp="1" noChangeArrowheads="1"/>
          </p:cNvSpPr>
          <p:nvPr>
            <p:ph type="title"/>
          </p:nvPr>
        </p:nvSpPr>
        <p:spPr/>
        <p:txBody>
          <a:bodyPr/>
          <a:lstStyle/>
          <a:p>
            <a:pPr eaLnBrk="1" hangingPunct="1"/>
            <a:r>
              <a:rPr lang="en-US">
                <a:latin typeface="Calibri" charset="0"/>
                <a:ea typeface="Calibri" charset="0"/>
                <a:cs typeface="Calibri" charset="0"/>
              </a:rPr>
              <a:t>Example using processor demand</a:t>
            </a:r>
          </a:p>
        </p:txBody>
      </p:sp>
      <p:sp>
        <p:nvSpPr>
          <p:cNvPr id="318470" name="Text Box 6"/>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795D4CD0-C87C-8540-8F4C-087B226ECE41}" type="slidenum">
              <a:rPr lang="en-US" sz="900">
                <a:solidFill>
                  <a:schemeClr val="tx1"/>
                </a:solidFill>
                <a:latin typeface="Calibri" charset="0"/>
                <a:ea typeface="Calibri" charset="0"/>
                <a:cs typeface="Calibri" charset="0"/>
                <a:sym typeface="Helvetica Neue" pitchFamily="-107" charset="0"/>
              </a:rPr>
              <a:pPr algn="r"/>
              <a:t>13</a:t>
            </a:fld>
            <a:endParaRPr lang="en-US" sz="900" dirty="0">
              <a:solidFill>
                <a:schemeClr val="tx1"/>
              </a:solidFill>
              <a:latin typeface="Calibri" charset="0"/>
              <a:ea typeface="Calibri" charset="0"/>
              <a:cs typeface="Calibri" charset="0"/>
              <a:sym typeface="Helvetica Neue" pitchFamily="-107" charset="0"/>
            </a:endParaRPr>
          </a:p>
        </p:txBody>
      </p:sp>
      <p:pic>
        <p:nvPicPr>
          <p:cNvPr id="318471" name="Picture 4"/>
          <p:cNvPicPr>
            <a:picLocks noChangeAspect="1" noChangeArrowheads="1"/>
          </p:cNvPicPr>
          <p:nvPr/>
        </p:nvPicPr>
        <p:blipFill>
          <a:blip r:embed="rId3"/>
          <a:srcRect/>
          <a:stretch>
            <a:fillRect/>
          </a:stretch>
        </p:blipFill>
        <p:spPr bwMode="auto">
          <a:xfrm>
            <a:off x="5035550" y="3914775"/>
            <a:ext cx="2451100" cy="546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1"/>
          <p:cNvSpPr>
            <a:spLocks noGrp="1" noChangeArrowheads="1"/>
          </p:cNvSpPr>
          <p:nvPr>
            <p:ph type="body" idx="1"/>
          </p:nvPr>
        </p:nvSpPr>
        <p:spPr/>
        <p:txBody>
          <a:bodyPr/>
          <a:lstStyle/>
          <a:p>
            <a:pPr eaLnBrk="1" hangingPunct="1"/>
            <a:r>
              <a:rPr lang="en-US" sz="1800">
                <a:latin typeface="Calibri" charset="0"/>
                <a:ea typeface="Calibri" charset="0"/>
                <a:cs typeface="Calibri" charset="0"/>
              </a:rPr>
              <a:t>Consider the following task set</a:t>
            </a:r>
          </a:p>
          <a:p>
            <a:pPr marL="482600" lvl="1" eaLnBrk="1" hangingPunct="1"/>
            <a:r>
              <a:rPr lang="en-US" sz="1800">
                <a:latin typeface="Calibri" charset="0"/>
                <a:ea typeface="Calibri" charset="0"/>
                <a:cs typeface="Calibri" charset="0"/>
              </a:rPr>
              <a:t>T</a:t>
            </a:r>
            <a:r>
              <a:rPr lang="en-US" sz="1800" baseline="-6000">
                <a:latin typeface="Calibri" charset="0"/>
                <a:ea typeface="Calibri" charset="0"/>
                <a:cs typeface="Calibri" charset="0"/>
              </a:rPr>
              <a:t>1</a:t>
            </a:r>
            <a:r>
              <a:rPr lang="en-US" sz="1800">
                <a:latin typeface="Calibri" charset="0"/>
                <a:ea typeface="Calibri" charset="0"/>
                <a:cs typeface="Calibri" charset="0"/>
              </a:rPr>
              <a:t>: (C</a:t>
            </a:r>
            <a:r>
              <a:rPr lang="en-US" sz="1800" baseline="-6000">
                <a:latin typeface="Calibri" charset="0"/>
                <a:ea typeface="Calibri" charset="0"/>
                <a:cs typeface="Calibri" charset="0"/>
              </a:rPr>
              <a:t>1</a:t>
            </a:r>
            <a:r>
              <a:rPr lang="en-US" sz="1800">
                <a:latin typeface="Calibri" charset="0"/>
                <a:ea typeface="Calibri" charset="0"/>
                <a:cs typeface="Calibri" charset="0"/>
              </a:rPr>
              <a:t>=1, P</a:t>
            </a:r>
            <a:r>
              <a:rPr lang="en-US" sz="1800" baseline="-6000">
                <a:latin typeface="Calibri" charset="0"/>
                <a:ea typeface="Calibri" charset="0"/>
                <a:cs typeface="Calibri" charset="0"/>
              </a:rPr>
              <a:t>1</a:t>
            </a:r>
            <a:r>
              <a:rPr lang="en-US" sz="1800">
                <a:latin typeface="Calibri" charset="0"/>
                <a:ea typeface="Calibri" charset="0"/>
                <a:cs typeface="Calibri" charset="0"/>
              </a:rPr>
              <a:t>=3, D</a:t>
            </a:r>
            <a:r>
              <a:rPr lang="en-US" sz="1800" baseline="-6000">
                <a:latin typeface="Calibri" charset="0"/>
                <a:ea typeface="Calibri" charset="0"/>
                <a:cs typeface="Calibri" charset="0"/>
              </a:rPr>
              <a:t>1</a:t>
            </a:r>
            <a:r>
              <a:rPr lang="en-US" sz="1800">
                <a:latin typeface="Calibri" charset="0"/>
                <a:ea typeface="Calibri" charset="0"/>
                <a:cs typeface="Calibri" charset="0"/>
              </a:rPr>
              <a:t>=2)</a:t>
            </a:r>
          </a:p>
          <a:p>
            <a:pPr marL="482600" lvl="1" eaLnBrk="1" hangingPunct="1"/>
            <a:r>
              <a:rPr lang="en-US" sz="1800">
                <a:latin typeface="Calibri" charset="0"/>
                <a:ea typeface="Calibri" charset="0"/>
                <a:cs typeface="Calibri" charset="0"/>
              </a:rPr>
              <a:t>T</a:t>
            </a:r>
            <a:r>
              <a:rPr lang="en-US" sz="1800" baseline="-6000">
                <a:latin typeface="Calibri" charset="0"/>
                <a:ea typeface="Calibri" charset="0"/>
                <a:cs typeface="Calibri" charset="0"/>
              </a:rPr>
              <a:t>2</a:t>
            </a:r>
            <a:r>
              <a:rPr lang="en-US" sz="1800">
                <a:latin typeface="Calibri" charset="0"/>
                <a:ea typeface="Calibri" charset="0"/>
                <a:cs typeface="Calibri" charset="0"/>
              </a:rPr>
              <a:t>: (C</a:t>
            </a:r>
            <a:r>
              <a:rPr lang="en-US" sz="1800" baseline="-6000">
                <a:latin typeface="Calibri" charset="0"/>
                <a:ea typeface="Calibri" charset="0"/>
                <a:cs typeface="Calibri" charset="0"/>
              </a:rPr>
              <a:t>2</a:t>
            </a:r>
            <a:r>
              <a:rPr lang="en-US" sz="1800">
                <a:latin typeface="Calibri" charset="0"/>
                <a:ea typeface="Calibri" charset="0"/>
                <a:cs typeface="Calibri" charset="0"/>
              </a:rPr>
              <a:t>=2, P</a:t>
            </a:r>
            <a:r>
              <a:rPr lang="en-US" sz="1800" baseline="-6000">
                <a:latin typeface="Calibri" charset="0"/>
                <a:ea typeface="Calibri" charset="0"/>
                <a:cs typeface="Calibri" charset="0"/>
              </a:rPr>
              <a:t>2</a:t>
            </a:r>
            <a:r>
              <a:rPr lang="en-US" sz="1800">
                <a:latin typeface="Calibri" charset="0"/>
                <a:ea typeface="Calibri" charset="0"/>
                <a:cs typeface="Calibri" charset="0"/>
              </a:rPr>
              <a:t>=7, D</a:t>
            </a:r>
            <a:r>
              <a:rPr lang="en-US" sz="1800" baseline="-6000">
                <a:latin typeface="Calibri" charset="0"/>
                <a:ea typeface="Calibri" charset="0"/>
                <a:cs typeface="Calibri" charset="0"/>
              </a:rPr>
              <a:t>2</a:t>
            </a:r>
            <a:r>
              <a:rPr lang="en-US" sz="1800">
                <a:latin typeface="Calibri" charset="0"/>
                <a:ea typeface="Calibri" charset="0"/>
                <a:cs typeface="Calibri" charset="0"/>
              </a:rPr>
              <a:t>=5.5)</a:t>
            </a:r>
          </a:p>
          <a:p>
            <a:pPr marL="482600" lvl="1" eaLnBrk="1" hangingPunct="1"/>
            <a:r>
              <a:rPr lang="en-US" sz="1800">
                <a:latin typeface="Calibri" charset="0"/>
                <a:ea typeface="Calibri" charset="0"/>
                <a:cs typeface="Calibri" charset="0"/>
              </a:rPr>
              <a:t>T</a:t>
            </a:r>
            <a:r>
              <a:rPr lang="en-US" sz="1800" baseline="-6000">
                <a:latin typeface="Calibri" charset="0"/>
                <a:ea typeface="Calibri" charset="0"/>
                <a:cs typeface="Calibri" charset="0"/>
              </a:rPr>
              <a:t>3</a:t>
            </a:r>
            <a:r>
              <a:rPr lang="en-US" sz="1800">
                <a:latin typeface="Calibri" charset="0"/>
                <a:ea typeface="Calibri" charset="0"/>
                <a:cs typeface="Calibri" charset="0"/>
              </a:rPr>
              <a:t>: (C</a:t>
            </a:r>
            <a:r>
              <a:rPr lang="en-US" sz="1800" baseline="-6000">
                <a:latin typeface="Calibri" charset="0"/>
                <a:ea typeface="Calibri" charset="0"/>
                <a:cs typeface="Calibri" charset="0"/>
              </a:rPr>
              <a:t>3</a:t>
            </a:r>
            <a:r>
              <a:rPr lang="en-US" sz="1800">
                <a:latin typeface="Calibri" charset="0"/>
                <a:ea typeface="Calibri" charset="0"/>
                <a:cs typeface="Calibri" charset="0"/>
              </a:rPr>
              <a:t>=2, P</a:t>
            </a:r>
            <a:r>
              <a:rPr lang="en-US" sz="1800" baseline="-6000">
                <a:latin typeface="Calibri" charset="0"/>
                <a:ea typeface="Calibri" charset="0"/>
                <a:cs typeface="Calibri" charset="0"/>
              </a:rPr>
              <a:t>3</a:t>
            </a:r>
            <a:r>
              <a:rPr lang="en-US" sz="1800">
                <a:latin typeface="Calibri" charset="0"/>
                <a:ea typeface="Calibri" charset="0"/>
                <a:cs typeface="Calibri" charset="0"/>
              </a:rPr>
              <a:t>=10, D</a:t>
            </a:r>
            <a:r>
              <a:rPr lang="en-US" sz="1800" baseline="-6000">
                <a:latin typeface="Calibri" charset="0"/>
                <a:ea typeface="Calibri" charset="0"/>
                <a:cs typeface="Calibri" charset="0"/>
              </a:rPr>
              <a:t>3</a:t>
            </a:r>
            <a:r>
              <a:rPr lang="en-US" sz="1800">
                <a:latin typeface="Calibri" charset="0"/>
                <a:ea typeface="Calibri" charset="0"/>
                <a:cs typeface="Calibri" charset="0"/>
              </a:rPr>
              <a:t>=6)</a:t>
            </a:r>
          </a:p>
          <a:p>
            <a:pPr eaLnBrk="1" hangingPunct="1"/>
            <a:r>
              <a:rPr lang="en-US" sz="1800">
                <a:latin typeface="Calibri" charset="0"/>
                <a:ea typeface="Calibri" charset="0"/>
                <a:cs typeface="Calibri" charset="0"/>
              </a:rPr>
              <a:t>The task set has a hyperperiod of 210</a:t>
            </a:r>
          </a:p>
          <a:p>
            <a:pPr eaLnBrk="1" hangingPunct="1"/>
            <a:r>
              <a:rPr lang="en-US" sz="1800">
                <a:latin typeface="Calibri" charset="0"/>
                <a:ea typeface="Calibri" charset="0"/>
                <a:cs typeface="Calibri" charset="0"/>
              </a:rPr>
              <a:t>However, we only need to test deadlines up to</a:t>
            </a:r>
          </a:p>
          <a:p>
            <a:pPr eaLnBrk="1" hangingPunct="1"/>
            <a:r>
              <a:rPr lang="en-US" sz="1800" i="1">
                <a:latin typeface="Calibri" charset="0"/>
                <a:ea typeface="Calibri" charset="0"/>
                <a:cs typeface="Calibri" charset="0"/>
              </a:rPr>
              <a:t>U</a:t>
            </a:r>
            <a:r>
              <a:rPr lang="en-US" sz="1800">
                <a:latin typeface="Calibri" charset="0"/>
                <a:ea typeface="Calibri" charset="0"/>
                <a:cs typeface="Calibri" charset="0"/>
              </a:rPr>
              <a:t> = 86/105 = 0.8190; </a:t>
            </a:r>
            <a:r>
              <a:rPr lang="en-US" sz="1800" i="1">
                <a:solidFill>
                  <a:srgbClr val="72141B"/>
                </a:solidFill>
                <a:latin typeface="Calibri" charset="0"/>
                <a:ea typeface="Calibri" charset="0"/>
                <a:cs typeface="Calibri" charset="0"/>
              </a:rPr>
              <a:t>L</a:t>
            </a:r>
            <a:r>
              <a:rPr lang="en-US" sz="1800" i="1" baseline="32000">
                <a:solidFill>
                  <a:srgbClr val="72141B"/>
                </a:solidFill>
                <a:latin typeface="Calibri" charset="0"/>
                <a:ea typeface="Calibri" charset="0"/>
                <a:cs typeface="Calibri" charset="0"/>
              </a:rPr>
              <a:t>*</a:t>
            </a:r>
            <a:r>
              <a:rPr lang="en-US" sz="1800">
                <a:solidFill>
                  <a:srgbClr val="72141B"/>
                </a:solidFill>
                <a:latin typeface="Calibri" charset="0"/>
                <a:ea typeface="Calibri" charset="0"/>
                <a:cs typeface="Calibri" charset="0"/>
              </a:rPr>
              <a:t> = 8.63</a:t>
            </a:r>
          </a:p>
          <a:p>
            <a:pPr eaLnBrk="1" hangingPunct="1"/>
            <a:r>
              <a:rPr lang="en-US" sz="1800">
                <a:latin typeface="Calibri" charset="0"/>
                <a:ea typeface="Calibri" charset="0"/>
                <a:cs typeface="Calibri" charset="0"/>
              </a:rPr>
              <a:t>At </a:t>
            </a:r>
            <a:r>
              <a:rPr lang="en-US" sz="1800" i="1">
                <a:latin typeface="Calibri" charset="0"/>
                <a:ea typeface="Calibri" charset="0"/>
                <a:cs typeface="Calibri" charset="0"/>
              </a:rPr>
              <a:t>L=6</a:t>
            </a:r>
            <a:r>
              <a:rPr lang="en-US" sz="1800">
                <a:latin typeface="Calibri" charset="0"/>
                <a:ea typeface="Calibri" charset="0"/>
                <a:cs typeface="Calibri" charset="0"/>
              </a:rPr>
              <a:t>: </a:t>
            </a:r>
          </a:p>
        </p:txBody>
      </p:sp>
      <p:sp>
        <p:nvSpPr>
          <p:cNvPr id="319491"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19492" name="Rectangle 3"/>
          <p:cNvSpPr>
            <a:spLocks noGrp="1" noChangeArrowheads="1"/>
          </p:cNvSpPr>
          <p:nvPr>
            <p:ph type="title"/>
          </p:nvPr>
        </p:nvSpPr>
        <p:spPr/>
        <p:txBody>
          <a:bodyPr/>
          <a:lstStyle/>
          <a:p>
            <a:pPr eaLnBrk="1" hangingPunct="1"/>
            <a:r>
              <a:rPr lang="en-US">
                <a:latin typeface="Calibri" charset="0"/>
                <a:ea typeface="Calibri" charset="0"/>
                <a:cs typeface="Calibri" charset="0"/>
              </a:rPr>
              <a:t>Example using processor demand</a:t>
            </a:r>
          </a:p>
        </p:txBody>
      </p:sp>
      <p:pic>
        <p:nvPicPr>
          <p:cNvPr id="319493" name="Picture 5"/>
          <p:cNvPicPr>
            <a:picLocks noChangeAspect="1" noChangeArrowheads="1"/>
          </p:cNvPicPr>
          <p:nvPr/>
        </p:nvPicPr>
        <p:blipFill>
          <a:blip r:embed="rId2"/>
          <a:srcRect/>
          <a:stretch>
            <a:fillRect/>
          </a:stretch>
        </p:blipFill>
        <p:spPr bwMode="auto">
          <a:xfrm>
            <a:off x="1738313" y="5626100"/>
            <a:ext cx="5691187" cy="546100"/>
          </a:xfrm>
          <a:prstGeom prst="rect">
            <a:avLst/>
          </a:prstGeom>
          <a:noFill/>
          <a:ln w="9525">
            <a:noFill/>
            <a:miter lim="800000"/>
            <a:headEnd/>
            <a:tailEnd/>
          </a:ln>
        </p:spPr>
      </p:pic>
      <p:sp>
        <p:nvSpPr>
          <p:cNvPr id="319494" name="Text Box 6"/>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05D2A3BE-C90A-C84C-B920-1BA7426B6329}" type="slidenum">
              <a:rPr lang="en-US" sz="900">
                <a:solidFill>
                  <a:schemeClr val="tx1"/>
                </a:solidFill>
                <a:latin typeface="Calibri" charset="0"/>
                <a:ea typeface="Calibri" charset="0"/>
                <a:cs typeface="Calibri" charset="0"/>
                <a:sym typeface="Helvetica Neue" pitchFamily="-107" charset="0"/>
              </a:rPr>
              <a:pPr algn="r"/>
              <a:t>14</a:t>
            </a:fld>
            <a:endParaRPr lang="en-US" sz="900" dirty="0">
              <a:solidFill>
                <a:schemeClr val="tx1"/>
              </a:solidFill>
              <a:latin typeface="Calibri" charset="0"/>
              <a:ea typeface="Calibri" charset="0"/>
              <a:cs typeface="Calibri" charset="0"/>
              <a:sym typeface="Helvetica Neue" pitchFamily="-107" charset="0"/>
            </a:endParaRPr>
          </a:p>
        </p:txBody>
      </p:sp>
      <p:pic>
        <p:nvPicPr>
          <p:cNvPr id="319495" name="Picture 4"/>
          <p:cNvPicPr>
            <a:picLocks noChangeAspect="1" noChangeArrowheads="1"/>
          </p:cNvPicPr>
          <p:nvPr/>
        </p:nvPicPr>
        <p:blipFill>
          <a:blip r:embed="rId3"/>
          <a:srcRect/>
          <a:stretch>
            <a:fillRect/>
          </a:stretch>
        </p:blipFill>
        <p:spPr bwMode="auto">
          <a:xfrm>
            <a:off x="5049837" y="3914775"/>
            <a:ext cx="2451100" cy="546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r>
              <a:rPr lang="en-US" sz="1800" dirty="0">
                <a:latin typeface="Calibri" charset="0"/>
                <a:ea typeface="Calibri" charset="0"/>
                <a:cs typeface="Calibri" charset="0"/>
              </a:rPr>
              <a:t>Consider the following task set</a:t>
            </a:r>
          </a:p>
          <a:p>
            <a:pPr marL="482600" lvl="1" eaLnBrk="1" hangingPunct="1"/>
            <a:r>
              <a:rPr lang="en-US" sz="1800" dirty="0">
                <a:latin typeface="Calibri" charset="0"/>
                <a:ea typeface="Calibri" charset="0"/>
                <a:cs typeface="Calibri" charset="0"/>
              </a:rPr>
              <a:t>T</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 (C</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=1, P</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=3, D</a:t>
            </a:r>
            <a:r>
              <a:rPr lang="en-US" sz="1800" baseline="-6000" dirty="0">
                <a:latin typeface="Calibri" charset="0"/>
                <a:ea typeface="Calibri" charset="0"/>
                <a:cs typeface="Calibri" charset="0"/>
              </a:rPr>
              <a:t>1</a:t>
            </a:r>
            <a:r>
              <a:rPr lang="en-US" sz="1800" dirty="0">
                <a:latin typeface="Calibri" charset="0"/>
                <a:ea typeface="Calibri" charset="0"/>
                <a:cs typeface="Calibri" charset="0"/>
              </a:rPr>
              <a:t>=2)</a:t>
            </a:r>
          </a:p>
          <a:p>
            <a:pPr marL="482600" lvl="1" eaLnBrk="1" hangingPunct="1"/>
            <a:r>
              <a:rPr lang="en-US" sz="1800" dirty="0">
                <a:latin typeface="Calibri" charset="0"/>
                <a:ea typeface="Calibri" charset="0"/>
                <a:cs typeface="Calibri" charset="0"/>
              </a:rPr>
              <a:t>T</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 (C</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=2, P</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=7, D</a:t>
            </a:r>
            <a:r>
              <a:rPr lang="en-US" sz="1800" baseline="-6000" dirty="0">
                <a:latin typeface="Calibri" charset="0"/>
                <a:ea typeface="Calibri" charset="0"/>
                <a:cs typeface="Calibri" charset="0"/>
              </a:rPr>
              <a:t>2</a:t>
            </a:r>
            <a:r>
              <a:rPr lang="en-US" sz="1800" dirty="0">
                <a:latin typeface="Calibri" charset="0"/>
                <a:ea typeface="Calibri" charset="0"/>
                <a:cs typeface="Calibri" charset="0"/>
              </a:rPr>
              <a:t>=5.5)</a:t>
            </a:r>
          </a:p>
          <a:p>
            <a:pPr marL="482600" lvl="1" eaLnBrk="1" hangingPunct="1"/>
            <a:r>
              <a:rPr lang="en-US" sz="1800" dirty="0">
                <a:latin typeface="Calibri" charset="0"/>
                <a:ea typeface="Calibri" charset="0"/>
                <a:cs typeface="Calibri" charset="0"/>
              </a:rPr>
              <a:t>T</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 (C</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=2, P</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=10, D</a:t>
            </a:r>
            <a:r>
              <a:rPr lang="en-US" sz="1800" baseline="-6000" dirty="0">
                <a:latin typeface="Calibri" charset="0"/>
                <a:ea typeface="Calibri" charset="0"/>
                <a:cs typeface="Calibri" charset="0"/>
              </a:rPr>
              <a:t>3</a:t>
            </a:r>
            <a:r>
              <a:rPr lang="en-US" sz="1800" dirty="0">
                <a:latin typeface="Calibri" charset="0"/>
                <a:ea typeface="Calibri" charset="0"/>
                <a:cs typeface="Calibri" charset="0"/>
              </a:rPr>
              <a:t>=6)</a:t>
            </a:r>
          </a:p>
          <a:p>
            <a:pPr eaLnBrk="1" hangingPunct="1"/>
            <a:r>
              <a:rPr lang="en-US" sz="1800" dirty="0">
                <a:latin typeface="Calibri" charset="0"/>
                <a:ea typeface="Calibri" charset="0"/>
                <a:cs typeface="Calibri" charset="0"/>
              </a:rPr>
              <a:t>The task set has a </a:t>
            </a:r>
            <a:r>
              <a:rPr lang="en-US" sz="1800" dirty="0" err="1">
                <a:latin typeface="Calibri" charset="0"/>
                <a:ea typeface="Calibri" charset="0"/>
                <a:cs typeface="Calibri" charset="0"/>
              </a:rPr>
              <a:t>hyperperiod</a:t>
            </a:r>
            <a:r>
              <a:rPr lang="en-US" sz="1800" dirty="0">
                <a:latin typeface="Calibri" charset="0"/>
                <a:ea typeface="Calibri" charset="0"/>
                <a:cs typeface="Calibri" charset="0"/>
              </a:rPr>
              <a:t> of 210</a:t>
            </a:r>
          </a:p>
          <a:p>
            <a:pPr eaLnBrk="1" hangingPunct="1"/>
            <a:r>
              <a:rPr lang="en-US" sz="1800" dirty="0">
                <a:latin typeface="Calibri" charset="0"/>
                <a:ea typeface="Calibri" charset="0"/>
                <a:cs typeface="Calibri" charset="0"/>
              </a:rPr>
              <a:t>However, we only need to test deadlines up to</a:t>
            </a:r>
          </a:p>
          <a:p>
            <a:pPr eaLnBrk="1" hangingPunct="1"/>
            <a:r>
              <a:rPr lang="en-US" sz="1800" i="1" dirty="0">
                <a:latin typeface="Calibri" charset="0"/>
                <a:ea typeface="Calibri" charset="0"/>
                <a:cs typeface="Calibri" charset="0"/>
              </a:rPr>
              <a:t>U</a:t>
            </a:r>
            <a:r>
              <a:rPr lang="en-US" sz="1800" dirty="0">
                <a:latin typeface="Calibri" charset="0"/>
                <a:ea typeface="Calibri" charset="0"/>
                <a:cs typeface="Calibri" charset="0"/>
              </a:rPr>
              <a:t> = 86/105 = 0.8190; </a:t>
            </a:r>
            <a:r>
              <a:rPr lang="en-US" sz="1800" i="1" dirty="0">
                <a:solidFill>
                  <a:srgbClr val="72141B"/>
                </a:solidFill>
                <a:latin typeface="Calibri" charset="0"/>
                <a:ea typeface="Calibri" charset="0"/>
                <a:cs typeface="Calibri" charset="0"/>
              </a:rPr>
              <a:t>L</a:t>
            </a:r>
            <a:r>
              <a:rPr lang="en-US" sz="1800" i="1" baseline="32000" dirty="0">
                <a:solidFill>
                  <a:srgbClr val="72141B"/>
                </a:solidFill>
                <a:latin typeface="Calibri" charset="0"/>
                <a:ea typeface="Calibri" charset="0"/>
                <a:cs typeface="Calibri" charset="0"/>
              </a:rPr>
              <a:t>*</a:t>
            </a:r>
            <a:r>
              <a:rPr lang="en-US" sz="1800" dirty="0">
                <a:solidFill>
                  <a:srgbClr val="72141B"/>
                </a:solidFill>
                <a:latin typeface="Calibri" charset="0"/>
                <a:ea typeface="Calibri" charset="0"/>
                <a:cs typeface="Calibri" charset="0"/>
              </a:rPr>
              <a:t> = 8.63</a:t>
            </a:r>
          </a:p>
          <a:p>
            <a:pPr eaLnBrk="1" hangingPunct="1"/>
            <a:r>
              <a:rPr lang="en-US" sz="1800" dirty="0">
                <a:latin typeface="Calibri" charset="0"/>
                <a:ea typeface="Calibri" charset="0"/>
                <a:cs typeface="Calibri" charset="0"/>
              </a:rPr>
              <a:t>At </a:t>
            </a:r>
            <a:r>
              <a:rPr lang="en-US" sz="1800" i="1" dirty="0">
                <a:latin typeface="Calibri" charset="0"/>
                <a:ea typeface="Calibri" charset="0"/>
                <a:cs typeface="Calibri" charset="0"/>
              </a:rPr>
              <a:t>L=8</a:t>
            </a:r>
            <a:r>
              <a:rPr lang="en-US" sz="1800" dirty="0">
                <a:latin typeface="Calibri" charset="0"/>
                <a:ea typeface="Calibri" charset="0"/>
                <a:cs typeface="Calibri" charset="0"/>
              </a:rPr>
              <a:t>: </a:t>
            </a: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a:latin typeface="Calibri" charset="0"/>
                <a:ea typeface="Calibri" charset="0"/>
                <a:cs typeface="Calibri" charset="0"/>
              </a:rPr>
              <a:t>Example using processor demand</a:t>
            </a:r>
          </a:p>
        </p:txBody>
      </p:sp>
      <p:pic>
        <p:nvPicPr>
          <p:cNvPr id="320517" name="Picture 5"/>
          <p:cNvPicPr>
            <a:picLocks noChangeAspect="1" noChangeArrowheads="1"/>
          </p:cNvPicPr>
          <p:nvPr/>
        </p:nvPicPr>
        <p:blipFill>
          <a:blip r:embed="rId2"/>
          <a:srcRect/>
          <a:stretch>
            <a:fillRect/>
          </a:stretch>
        </p:blipFill>
        <p:spPr bwMode="auto">
          <a:xfrm>
            <a:off x="1370013" y="5397500"/>
            <a:ext cx="6402387" cy="495300"/>
          </a:xfrm>
          <a:prstGeom prst="rect">
            <a:avLst/>
          </a:prstGeom>
          <a:noFill/>
          <a:ln w="9525">
            <a:noFill/>
            <a:miter lim="800000"/>
            <a:headEnd/>
            <a:tailEnd/>
          </a:ln>
        </p:spPr>
      </p:pic>
      <p:sp>
        <p:nvSpPr>
          <p:cNvPr id="38918" name="Rectangle 6"/>
          <p:cNvSpPr>
            <a:spLocks/>
          </p:cNvSpPr>
          <p:nvPr/>
        </p:nvSpPr>
        <p:spPr bwMode="auto">
          <a:xfrm>
            <a:off x="2248454" y="6172398"/>
            <a:ext cx="5164619" cy="307777"/>
          </a:xfrm>
          <a:prstGeom prst="rect">
            <a:avLst/>
          </a:prstGeom>
          <a:solidFill>
            <a:srgbClr val="EEEC21"/>
          </a:solidFill>
          <a:ln w="9525">
            <a:noFill/>
            <a:miter lim="800000"/>
            <a:headEnd/>
            <a:tailEnd/>
          </a:ln>
        </p:spPr>
        <p:txBody>
          <a:bodyPr wrap="none" lIns="0" tIns="0" rIns="0" bIns="0" anchor="b">
            <a:prstTxWarp prst="textNoShape">
              <a:avLst/>
            </a:prstTxWarp>
            <a:spAutoFit/>
          </a:bodyPr>
          <a:lstStyle/>
          <a:p>
            <a:pPr algn="ctr"/>
            <a:r>
              <a:rPr lang="en-US" sz="2000" dirty="0">
                <a:solidFill>
                  <a:schemeClr val="tx1"/>
                </a:solidFill>
                <a:latin typeface="Calibri" charset="0"/>
                <a:ea typeface="Calibri" charset="0"/>
                <a:cs typeface="Calibri" charset="0"/>
                <a:sym typeface="Helvetica Neue Light" pitchFamily="-107" charset="0"/>
              </a:rPr>
              <a:t>No more absolute deadlines &lt; 8.63. We are done!</a:t>
            </a: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15</a:t>
            </a:fld>
            <a:endParaRPr lang="en-US" sz="900" dirty="0">
              <a:solidFill>
                <a:schemeClr val="tx1"/>
              </a:solidFill>
              <a:latin typeface="Calibri" charset="0"/>
              <a:ea typeface="Calibri" charset="0"/>
              <a:cs typeface="Calibri" charset="0"/>
              <a:sym typeface="Helvetica Neue" pitchFamily="-107" charset="0"/>
            </a:endParaRPr>
          </a:p>
        </p:txBody>
      </p:sp>
      <p:pic>
        <p:nvPicPr>
          <p:cNvPr id="320520" name="Picture 4"/>
          <p:cNvPicPr>
            <a:picLocks noChangeAspect="1" noChangeArrowheads="1"/>
          </p:cNvPicPr>
          <p:nvPr/>
        </p:nvPicPr>
        <p:blipFill>
          <a:blip r:embed="rId3"/>
          <a:srcRect/>
          <a:stretch>
            <a:fillRect/>
          </a:stretch>
        </p:blipFill>
        <p:spPr bwMode="auto">
          <a:xfrm>
            <a:off x="5035550" y="3914775"/>
            <a:ext cx="2451100" cy="546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21539" name="Rectangle 2"/>
          <p:cNvSpPr>
            <a:spLocks noGrp="1" noChangeArrowheads="1"/>
          </p:cNvSpPr>
          <p:nvPr>
            <p:ph type="title"/>
          </p:nvPr>
        </p:nvSpPr>
        <p:spPr/>
        <p:txBody>
          <a:bodyPr/>
          <a:lstStyle/>
          <a:p>
            <a:pPr eaLnBrk="1" hangingPunct="1"/>
            <a:r>
              <a:rPr lang="en-US"/>
              <a:t>Topics covered so far</a:t>
            </a:r>
          </a:p>
        </p:txBody>
      </p:sp>
      <p:sp>
        <p:nvSpPr>
          <p:cNvPr id="321540" name="Rectangle 3"/>
          <p:cNvSpPr>
            <a:spLocks/>
          </p:cNvSpPr>
          <p:nvPr/>
        </p:nvSpPr>
        <p:spPr bwMode="auto">
          <a:xfrm>
            <a:off x="3810000" y="1905000"/>
            <a:ext cx="1905000" cy="5334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41" name="Rectangle 4"/>
          <p:cNvSpPr>
            <a:spLocks/>
          </p:cNvSpPr>
          <p:nvPr/>
        </p:nvSpPr>
        <p:spPr bwMode="auto">
          <a:xfrm>
            <a:off x="4216463" y="2018978"/>
            <a:ext cx="1196847"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Periodic Tasks</a:t>
            </a:r>
          </a:p>
        </p:txBody>
      </p:sp>
      <p:sp>
        <p:nvSpPr>
          <p:cNvPr id="321542" name="Line 5"/>
          <p:cNvSpPr>
            <a:spLocks noChangeShapeType="1"/>
          </p:cNvSpPr>
          <p:nvPr/>
        </p:nvSpPr>
        <p:spPr bwMode="auto">
          <a:xfrm flipH="1">
            <a:off x="2362200" y="2438400"/>
            <a:ext cx="1676400" cy="685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43" name="Rectangle 6"/>
          <p:cNvSpPr>
            <a:spLocks/>
          </p:cNvSpPr>
          <p:nvPr/>
        </p:nvSpPr>
        <p:spPr bwMode="auto">
          <a:xfrm>
            <a:off x="1447800" y="3124200"/>
            <a:ext cx="1905000" cy="4572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44" name="Rectangle 7"/>
          <p:cNvSpPr>
            <a:spLocks/>
          </p:cNvSpPr>
          <p:nvPr/>
        </p:nvSpPr>
        <p:spPr bwMode="auto">
          <a:xfrm>
            <a:off x="1703544" y="3200078"/>
            <a:ext cx="1460187"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Deadline=Period</a:t>
            </a:r>
          </a:p>
        </p:txBody>
      </p:sp>
      <p:sp>
        <p:nvSpPr>
          <p:cNvPr id="321545" name="Rectangle 8"/>
          <p:cNvSpPr>
            <a:spLocks/>
          </p:cNvSpPr>
          <p:nvPr/>
        </p:nvSpPr>
        <p:spPr bwMode="auto">
          <a:xfrm>
            <a:off x="6172200" y="3124200"/>
            <a:ext cx="1905000" cy="4572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46" name="Rectangle 9"/>
          <p:cNvSpPr>
            <a:spLocks/>
          </p:cNvSpPr>
          <p:nvPr/>
        </p:nvSpPr>
        <p:spPr bwMode="auto">
          <a:xfrm>
            <a:off x="6427944" y="3200078"/>
            <a:ext cx="1460187"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Deadline&lt;Period</a:t>
            </a:r>
          </a:p>
        </p:txBody>
      </p:sp>
      <p:sp>
        <p:nvSpPr>
          <p:cNvPr id="321547" name="Line 10"/>
          <p:cNvSpPr>
            <a:spLocks noChangeShapeType="1"/>
          </p:cNvSpPr>
          <p:nvPr/>
        </p:nvSpPr>
        <p:spPr bwMode="auto">
          <a:xfrm>
            <a:off x="5486400" y="2438400"/>
            <a:ext cx="1676400" cy="685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48" name="Rectangle 11"/>
          <p:cNvSpPr>
            <a:spLocks/>
          </p:cNvSpPr>
          <p:nvPr/>
        </p:nvSpPr>
        <p:spPr bwMode="auto">
          <a:xfrm>
            <a:off x="304800" y="4114800"/>
            <a:ext cx="1828800" cy="4572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49" name="Rectangle 12"/>
          <p:cNvSpPr>
            <a:spLocks/>
          </p:cNvSpPr>
          <p:nvPr/>
        </p:nvSpPr>
        <p:spPr bwMode="auto">
          <a:xfrm>
            <a:off x="406400" y="4191000"/>
            <a:ext cx="1638300" cy="304800"/>
          </a:xfrm>
          <a:prstGeom prst="rect">
            <a:avLst/>
          </a:prstGeom>
          <a:solidFill>
            <a:srgbClr val="EEEC21"/>
          </a:solidFill>
          <a:ln w="9525">
            <a:noFill/>
            <a:miter lim="800000"/>
            <a:headEnd/>
            <a:tailEnd/>
          </a:ln>
        </p:spPr>
        <p:txBody>
          <a:bodyPr lIns="0" tIns="0" rIns="0" bIns="0" anchor="ctr">
            <a:prstTxWarp prst="textNoShape">
              <a:avLst/>
            </a:prstTxWarp>
          </a:bodyPr>
          <a:lstStyle/>
          <a:p>
            <a:pPr algn="ctr"/>
            <a:r>
              <a:rPr lang="en-US" sz="1500" dirty="0">
                <a:solidFill>
                  <a:schemeClr val="tx1"/>
                </a:solidFill>
                <a:latin typeface="Avenir Book"/>
                <a:ea typeface="Avenir Book"/>
                <a:cs typeface="Avenir Book"/>
                <a:sym typeface="Tahoma" pitchFamily="-107" charset="0"/>
              </a:rPr>
              <a:t>Rate Monotonic</a:t>
            </a:r>
          </a:p>
        </p:txBody>
      </p:sp>
      <p:sp>
        <p:nvSpPr>
          <p:cNvPr id="321550" name="Rectangle 13"/>
          <p:cNvSpPr>
            <a:spLocks/>
          </p:cNvSpPr>
          <p:nvPr/>
        </p:nvSpPr>
        <p:spPr bwMode="auto">
          <a:xfrm>
            <a:off x="2971800" y="4114800"/>
            <a:ext cx="1143000" cy="4572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51" name="Rectangle 14"/>
          <p:cNvSpPr>
            <a:spLocks/>
          </p:cNvSpPr>
          <p:nvPr/>
        </p:nvSpPr>
        <p:spPr bwMode="auto">
          <a:xfrm>
            <a:off x="3342471" y="4190678"/>
            <a:ext cx="363558"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EDF</a:t>
            </a:r>
          </a:p>
        </p:txBody>
      </p:sp>
      <p:sp>
        <p:nvSpPr>
          <p:cNvPr id="321552" name="Line 15"/>
          <p:cNvSpPr>
            <a:spLocks noChangeShapeType="1"/>
          </p:cNvSpPr>
          <p:nvPr/>
        </p:nvSpPr>
        <p:spPr bwMode="auto">
          <a:xfrm flipH="1">
            <a:off x="1219200" y="3581400"/>
            <a:ext cx="609600" cy="5334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53" name="Line 16"/>
          <p:cNvSpPr>
            <a:spLocks noChangeShapeType="1"/>
          </p:cNvSpPr>
          <p:nvPr/>
        </p:nvSpPr>
        <p:spPr bwMode="auto">
          <a:xfrm>
            <a:off x="2971800" y="3581400"/>
            <a:ext cx="609600" cy="5334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54" name="Line 17"/>
          <p:cNvSpPr>
            <a:spLocks noChangeShapeType="1"/>
          </p:cNvSpPr>
          <p:nvPr/>
        </p:nvSpPr>
        <p:spPr bwMode="auto">
          <a:xfrm flipH="1">
            <a:off x="685800" y="4572000"/>
            <a:ext cx="152400" cy="609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55" name="Line 18"/>
          <p:cNvSpPr>
            <a:spLocks noChangeShapeType="1"/>
          </p:cNvSpPr>
          <p:nvPr/>
        </p:nvSpPr>
        <p:spPr bwMode="auto">
          <a:xfrm>
            <a:off x="1600200" y="4572000"/>
            <a:ext cx="152400" cy="609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56" name="Rectangle 19"/>
          <p:cNvSpPr>
            <a:spLocks/>
          </p:cNvSpPr>
          <p:nvPr/>
        </p:nvSpPr>
        <p:spPr bwMode="auto">
          <a:xfrm>
            <a:off x="228600" y="5181600"/>
            <a:ext cx="9906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57" name="Rectangle 20"/>
          <p:cNvSpPr>
            <a:spLocks/>
          </p:cNvSpPr>
          <p:nvPr/>
        </p:nvSpPr>
        <p:spPr bwMode="auto">
          <a:xfrm>
            <a:off x="399584" y="5333678"/>
            <a:ext cx="648632"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Bounds</a:t>
            </a:r>
          </a:p>
        </p:txBody>
      </p:sp>
      <p:sp>
        <p:nvSpPr>
          <p:cNvPr id="321558" name="Rectangle 21"/>
          <p:cNvSpPr>
            <a:spLocks/>
          </p:cNvSpPr>
          <p:nvPr/>
        </p:nvSpPr>
        <p:spPr bwMode="auto">
          <a:xfrm>
            <a:off x="1295400" y="5181600"/>
            <a:ext cx="11430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59" name="Rectangle 22"/>
          <p:cNvSpPr>
            <a:spLocks/>
          </p:cNvSpPr>
          <p:nvPr/>
        </p:nvSpPr>
        <p:spPr bwMode="auto">
          <a:xfrm>
            <a:off x="1372753" y="5219849"/>
            <a:ext cx="910506" cy="461665"/>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Optimality</a:t>
            </a:r>
          </a:p>
          <a:p>
            <a:pPr algn="ctr"/>
            <a:r>
              <a:rPr lang="en-US" sz="1500" dirty="0">
                <a:solidFill>
                  <a:schemeClr val="tx1"/>
                </a:solidFill>
                <a:latin typeface="Avenir Book"/>
                <a:ea typeface="Avenir Book"/>
                <a:cs typeface="Avenir Book"/>
                <a:sym typeface="Tahoma" pitchFamily="-107" charset="0"/>
              </a:rPr>
              <a:t>Result</a:t>
            </a:r>
          </a:p>
        </p:txBody>
      </p:sp>
      <p:sp>
        <p:nvSpPr>
          <p:cNvPr id="321560" name="Line 23"/>
          <p:cNvSpPr>
            <a:spLocks noChangeShapeType="1"/>
          </p:cNvSpPr>
          <p:nvPr/>
        </p:nvSpPr>
        <p:spPr bwMode="auto">
          <a:xfrm flipH="1">
            <a:off x="3048000" y="4572000"/>
            <a:ext cx="152400" cy="609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61" name="Rectangle 24"/>
          <p:cNvSpPr>
            <a:spLocks/>
          </p:cNvSpPr>
          <p:nvPr/>
        </p:nvSpPr>
        <p:spPr bwMode="auto">
          <a:xfrm>
            <a:off x="2590800" y="5181600"/>
            <a:ext cx="9906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62" name="Rectangle 25"/>
          <p:cNvSpPr>
            <a:spLocks/>
          </p:cNvSpPr>
          <p:nvPr/>
        </p:nvSpPr>
        <p:spPr bwMode="auto">
          <a:xfrm>
            <a:off x="2793231" y="5333678"/>
            <a:ext cx="566688"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Bound</a:t>
            </a:r>
          </a:p>
        </p:txBody>
      </p:sp>
      <p:sp>
        <p:nvSpPr>
          <p:cNvPr id="321563" name="Line 26"/>
          <p:cNvSpPr>
            <a:spLocks noChangeShapeType="1"/>
          </p:cNvSpPr>
          <p:nvPr/>
        </p:nvSpPr>
        <p:spPr bwMode="auto">
          <a:xfrm>
            <a:off x="3810000" y="4572000"/>
            <a:ext cx="152400" cy="609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64" name="Rectangle 27"/>
          <p:cNvSpPr>
            <a:spLocks/>
          </p:cNvSpPr>
          <p:nvPr/>
        </p:nvSpPr>
        <p:spPr bwMode="auto">
          <a:xfrm>
            <a:off x="3657600" y="5181600"/>
            <a:ext cx="11430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65" name="Rectangle 28"/>
          <p:cNvSpPr>
            <a:spLocks/>
          </p:cNvSpPr>
          <p:nvPr/>
        </p:nvSpPr>
        <p:spPr bwMode="auto">
          <a:xfrm>
            <a:off x="3734953" y="5219849"/>
            <a:ext cx="910506" cy="461665"/>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Optimality</a:t>
            </a:r>
          </a:p>
          <a:p>
            <a:pPr algn="ctr"/>
            <a:r>
              <a:rPr lang="en-US" sz="1500" dirty="0">
                <a:solidFill>
                  <a:schemeClr val="tx1"/>
                </a:solidFill>
                <a:latin typeface="Avenir Book"/>
                <a:ea typeface="Avenir Book"/>
                <a:cs typeface="Avenir Book"/>
                <a:sym typeface="Tahoma" pitchFamily="-107" charset="0"/>
              </a:rPr>
              <a:t>Result</a:t>
            </a:r>
          </a:p>
        </p:txBody>
      </p:sp>
      <p:sp>
        <p:nvSpPr>
          <p:cNvPr id="321566" name="Line 29"/>
          <p:cNvSpPr>
            <a:spLocks noChangeShapeType="1"/>
          </p:cNvSpPr>
          <p:nvPr/>
        </p:nvSpPr>
        <p:spPr bwMode="auto">
          <a:xfrm flipH="1">
            <a:off x="6248400" y="3581400"/>
            <a:ext cx="609600" cy="5334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67" name="Line 30"/>
          <p:cNvSpPr>
            <a:spLocks noChangeShapeType="1"/>
          </p:cNvSpPr>
          <p:nvPr/>
        </p:nvSpPr>
        <p:spPr bwMode="auto">
          <a:xfrm>
            <a:off x="7391400" y="3581400"/>
            <a:ext cx="609600" cy="5334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68" name="Rectangle 31"/>
          <p:cNvSpPr>
            <a:spLocks/>
          </p:cNvSpPr>
          <p:nvPr/>
        </p:nvSpPr>
        <p:spPr bwMode="auto">
          <a:xfrm>
            <a:off x="5257800" y="4114800"/>
            <a:ext cx="2057400" cy="4572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69" name="Rectangle 32"/>
          <p:cNvSpPr>
            <a:spLocks/>
          </p:cNvSpPr>
          <p:nvPr/>
        </p:nvSpPr>
        <p:spPr bwMode="auto">
          <a:xfrm>
            <a:off x="5461236" y="4190678"/>
            <a:ext cx="1756891"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Deadline Monotonic</a:t>
            </a:r>
          </a:p>
        </p:txBody>
      </p:sp>
      <p:sp>
        <p:nvSpPr>
          <p:cNvPr id="321570" name="Rectangle 33"/>
          <p:cNvSpPr>
            <a:spLocks/>
          </p:cNvSpPr>
          <p:nvPr/>
        </p:nvSpPr>
        <p:spPr bwMode="auto">
          <a:xfrm>
            <a:off x="7467600" y="4114800"/>
            <a:ext cx="1143000" cy="4572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71" name="Rectangle 34"/>
          <p:cNvSpPr>
            <a:spLocks/>
          </p:cNvSpPr>
          <p:nvPr/>
        </p:nvSpPr>
        <p:spPr bwMode="auto">
          <a:xfrm>
            <a:off x="7838271" y="4190678"/>
            <a:ext cx="363558"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EDF</a:t>
            </a:r>
          </a:p>
        </p:txBody>
      </p:sp>
      <p:sp>
        <p:nvSpPr>
          <p:cNvPr id="321572" name="Rectangle 35"/>
          <p:cNvSpPr>
            <a:spLocks/>
          </p:cNvSpPr>
          <p:nvPr/>
        </p:nvSpPr>
        <p:spPr bwMode="auto">
          <a:xfrm>
            <a:off x="5029200" y="5181600"/>
            <a:ext cx="9906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73" name="Rectangle 36"/>
          <p:cNvSpPr>
            <a:spLocks/>
          </p:cNvSpPr>
          <p:nvPr/>
        </p:nvSpPr>
        <p:spPr bwMode="auto">
          <a:xfrm>
            <a:off x="5187181" y="5219849"/>
            <a:ext cx="566688" cy="461665"/>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Bound</a:t>
            </a:r>
          </a:p>
          <a:p>
            <a:pPr algn="ctr"/>
            <a:r>
              <a:rPr lang="en-US" sz="1500" dirty="0">
                <a:solidFill>
                  <a:schemeClr val="tx1"/>
                </a:solidFill>
                <a:latin typeface="Avenir Book"/>
                <a:ea typeface="Avenir Book"/>
                <a:cs typeface="Avenir Book"/>
                <a:sym typeface="Tahoma" pitchFamily="-107" charset="0"/>
              </a:rPr>
              <a:t>(Poor)</a:t>
            </a:r>
          </a:p>
        </p:txBody>
      </p:sp>
      <p:sp>
        <p:nvSpPr>
          <p:cNvPr id="321574" name="Rectangle 37"/>
          <p:cNvSpPr>
            <a:spLocks/>
          </p:cNvSpPr>
          <p:nvPr/>
        </p:nvSpPr>
        <p:spPr bwMode="auto">
          <a:xfrm>
            <a:off x="6172200" y="5181600"/>
            <a:ext cx="10668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75" name="Rectangle 38"/>
          <p:cNvSpPr>
            <a:spLocks/>
          </p:cNvSpPr>
          <p:nvPr/>
        </p:nvSpPr>
        <p:spPr bwMode="auto">
          <a:xfrm>
            <a:off x="6319958" y="5219849"/>
            <a:ext cx="698259" cy="461665"/>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Per Task</a:t>
            </a:r>
          </a:p>
          <a:p>
            <a:pPr algn="ctr"/>
            <a:r>
              <a:rPr lang="en-US" sz="1500" dirty="0">
                <a:solidFill>
                  <a:schemeClr val="tx1"/>
                </a:solidFill>
                <a:latin typeface="Avenir Book"/>
                <a:ea typeface="Avenir Book"/>
                <a:cs typeface="Avenir Book"/>
                <a:sym typeface="Tahoma" pitchFamily="-107" charset="0"/>
              </a:rPr>
              <a:t>Tests</a:t>
            </a:r>
          </a:p>
        </p:txBody>
      </p:sp>
      <p:sp>
        <p:nvSpPr>
          <p:cNvPr id="321576" name="Line 39"/>
          <p:cNvSpPr>
            <a:spLocks noChangeShapeType="1"/>
          </p:cNvSpPr>
          <p:nvPr/>
        </p:nvSpPr>
        <p:spPr bwMode="auto">
          <a:xfrm flipH="1">
            <a:off x="5486400" y="4572000"/>
            <a:ext cx="228600" cy="609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77" name="Line 40"/>
          <p:cNvSpPr>
            <a:spLocks noChangeShapeType="1"/>
          </p:cNvSpPr>
          <p:nvPr/>
        </p:nvSpPr>
        <p:spPr bwMode="auto">
          <a:xfrm>
            <a:off x="6553200" y="4572000"/>
            <a:ext cx="152400" cy="609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78" name="Rectangle 41"/>
          <p:cNvSpPr>
            <a:spLocks/>
          </p:cNvSpPr>
          <p:nvPr/>
        </p:nvSpPr>
        <p:spPr bwMode="auto">
          <a:xfrm>
            <a:off x="5715000" y="6248400"/>
            <a:ext cx="990600" cy="3810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79" name="Rectangle 42"/>
          <p:cNvSpPr>
            <a:spLocks/>
          </p:cNvSpPr>
          <p:nvPr/>
        </p:nvSpPr>
        <p:spPr bwMode="auto">
          <a:xfrm>
            <a:off x="5902382" y="6286178"/>
            <a:ext cx="609486"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Simple</a:t>
            </a:r>
          </a:p>
        </p:txBody>
      </p:sp>
      <p:sp>
        <p:nvSpPr>
          <p:cNvPr id="321580" name="Rectangle 43"/>
          <p:cNvSpPr>
            <a:spLocks/>
          </p:cNvSpPr>
          <p:nvPr/>
        </p:nvSpPr>
        <p:spPr bwMode="auto">
          <a:xfrm>
            <a:off x="6781800" y="6248400"/>
            <a:ext cx="1295400" cy="3810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81" name="Rectangle 44"/>
          <p:cNvSpPr>
            <a:spLocks/>
          </p:cNvSpPr>
          <p:nvPr/>
        </p:nvSpPr>
        <p:spPr bwMode="auto">
          <a:xfrm>
            <a:off x="7047148" y="6286178"/>
            <a:ext cx="812327"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Recursive</a:t>
            </a:r>
          </a:p>
        </p:txBody>
      </p:sp>
      <p:sp>
        <p:nvSpPr>
          <p:cNvPr id="321582" name="Line 45"/>
          <p:cNvSpPr>
            <a:spLocks noChangeShapeType="1"/>
          </p:cNvSpPr>
          <p:nvPr/>
        </p:nvSpPr>
        <p:spPr bwMode="auto">
          <a:xfrm flipH="1">
            <a:off x="6172200" y="5791200"/>
            <a:ext cx="228600" cy="4572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83" name="Line 46"/>
          <p:cNvSpPr>
            <a:spLocks noChangeShapeType="1"/>
          </p:cNvSpPr>
          <p:nvPr/>
        </p:nvSpPr>
        <p:spPr bwMode="auto">
          <a:xfrm>
            <a:off x="7010400" y="5791200"/>
            <a:ext cx="228600" cy="4572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84" name="Rectangle 47"/>
          <p:cNvSpPr>
            <a:spLocks/>
          </p:cNvSpPr>
          <p:nvPr/>
        </p:nvSpPr>
        <p:spPr bwMode="auto">
          <a:xfrm>
            <a:off x="7645400" y="5156200"/>
            <a:ext cx="1270000" cy="6096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85" name="Rectangle 48"/>
          <p:cNvSpPr>
            <a:spLocks/>
          </p:cNvSpPr>
          <p:nvPr/>
        </p:nvSpPr>
        <p:spPr bwMode="auto">
          <a:xfrm>
            <a:off x="7835405" y="5181749"/>
            <a:ext cx="839189" cy="461665"/>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Processor</a:t>
            </a:r>
          </a:p>
          <a:p>
            <a:pPr algn="ctr"/>
            <a:r>
              <a:rPr lang="en-US" sz="1500" dirty="0">
                <a:solidFill>
                  <a:schemeClr val="tx1"/>
                </a:solidFill>
                <a:latin typeface="Avenir Book"/>
                <a:ea typeface="Avenir Book"/>
                <a:cs typeface="Avenir Book"/>
                <a:sym typeface="Tahoma" pitchFamily="-107" charset="0"/>
              </a:rPr>
              <a:t>Demand</a:t>
            </a:r>
          </a:p>
        </p:txBody>
      </p:sp>
      <p:sp>
        <p:nvSpPr>
          <p:cNvPr id="321586" name="Line 49"/>
          <p:cNvSpPr>
            <a:spLocks noChangeShapeType="1"/>
          </p:cNvSpPr>
          <p:nvPr/>
        </p:nvSpPr>
        <p:spPr bwMode="auto">
          <a:xfrm>
            <a:off x="8077200" y="4572000"/>
            <a:ext cx="165100" cy="5969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87" name="Rectangle 50"/>
          <p:cNvSpPr>
            <a:spLocks/>
          </p:cNvSpPr>
          <p:nvPr/>
        </p:nvSpPr>
        <p:spPr bwMode="auto">
          <a:xfrm>
            <a:off x="152400" y="6248400"/>
            <a:ext cx="1066800" cy="3810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88" name="Rectangle 51"/>
          <p:cNvSpPr>
            <a:spLocks/>
          </p:cNvSpPr>
          <p:nvPr/>
        </p:nvSpPr>
        <p:spPr bwMode="auto">
          <a:xfrm>
            <a:off x="254000" y="6286500"/>
            <a:ext cx="876300" cy="304800"/>
          </a:xfrm>
          <a:prstGeom prst="rect">
            <a:avLst/>
          </a:prstGeom>
          <a:solidFill>
            <a:srgbClr val="EEEC21"/>
          </a:solidFill>
          <a:ln w="9525">
            <a:noFill/>
            <a:miter lim="800000"/>
            <a:headEnd/>
            <a:tailEnd/>
          </a:ln>
        </p:spPr>
        <p:txBody>
          <a:bodyPr lIns="0" tIns="0" rIns="0" bIns="0" anchor="ctr">
            <a:prstTxWarp prst="textNoShape">
              <a:avLst/>
            </a:prstTxWarp>
          </a:bodyPr>
          <a:lstStyle/>
          <a:p>
            <a:pPr algn="ctr"/>
            <a:r>
              <a:rPr lang="en-US" sz="1500" dirty="0">
                <a:solidFill>
                  <a:schemeClr val="tx1"/>
                </a:solidFill>
                <a:latin typeface="Avenir Book"/>
                <a:ea typeface="Avenir Book"/>
                <a:cs typeface="Avenir Book"/>
                <a:sym typeface="Tahoma" pitchFamily="-107" charset="0"/>
              </a:rPr>
              <a:t>Classical</a:t>
            </a:r>
          </a:p>
        </p:txBody>
      </p:sp>
      <p:sp>
        <p:nvSpPr>
          <p:cNvPr id="321589" name="Rectangle 52"/>
          <p:cNvSpPr>
            <a:spLocks/>
          </p:cNvSpPr>
          <p:nvPr/>
        </p:nvSpPr>
        <p:spPr bwMode="auto">
          <a:xfrm>
            <a:off x="1295400" y="6248400"/>
            <a:ext cx="1219200" cy="381000"/>
          </a:xfrm>
          <a:prstGeom prst="rect">
            <a:avLst/>
          </a:prstGeom>
          <a:solidFill>
            <a:srgbClr val="EEEC2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21590" name="Rectangle 53"/>
          <p:cNvSpPr>
            <a:spLocks/>
          </p:cNvSpPr>
          <p:nvPr/>
        </p:nvSpPr>
        <p:spPr bwMode="auto">
          <a:xfrm>
            <a:off x="1463694" y="6286178"/>
            <a:ext cx="936586" cy="230832"/>
          </a:xfrm>
          <a:prstGeom prst="rect">
            <a:avLst/>
          </a:prstGeom>
          <a:solidFill>
            <a:srgbClr val="EEEC21"/>
          </a:solidFill>
          <a:ln w="9525">
            <a:noFill/>
            <a:miter lim="800000"/>
            <a:headEnd/>
            <a:tailEnd/>
          </a:ln>
        </p:spPr>
        <p:txBody>
          <a:bodyPr wrap="none" lIns="0" tIns="0" rIns="0" bIns="0" anchor="ctr">
            <a:prstTxWarp prst="textNoShape">
              <a:avLst/>
            </a:prstTxWarp>
            <a:spAutoFit/>
          </a:bodyPr>
          <a:lstStyle/>
          <a:p>
            <a:pPr algn="ctr"/>
            <a:r>
              <a:rPr lang="en-US" sz="1500" dirty="0">
                <a:solidFill>
                  <a:schemeClr val="tx1"/>
                </a:solidFill>
                <a:latin typeface="Avenir Book"/>
                <a:ea typeface="Avenir Book"/>
                <a:cs typeface="Avenir Book"/>
                <a:sym typeface="Tahoma" pitchFamily="-107" charset="0"/>
              </a:rPr>
              <a:t>Hyperbolic</a:t>
            </a:r>
          </a:p>
        </p:txBody>
      </p:sp>
      <p:sp>
        <p:nvSpPr>
          <p:cNvPr id="321591" name="Line 54"/>
          <p:cNvSpPr>
            <a:spLocks noChangeShapeType="1"/>
          </p:cNvSpPr>
          <p:nvPr/>
        </p:nvSpPr>
        <p:spPr bwMode="auto">
          <a:xfrm flipH="1">
            <a:off x="457200" y="5791200"/>
            <a:ext cx="76200" cy="4572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92" name="Line 55"/>
          <p:cNvSpPr>
            <a:spLocks noChangeShapeType="1"/>
          </p:cNvSpPr>
          <p:nvPr/>
        </p:nvSpPr>
        <p:spPr bwMode="auto">
          <a:xfrm>
            <a:off x="914400" y="5791200"/>
            <a:ext cx="1066800" cy="4572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21593" name="Text Box 56"/>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4425C34D-BB74-A043-8208-FB3E7C7BA3CC}" type="slidenum">
              <a:rPr lang="en-US" sz="900">
                <a:solidFill>
                  <a:schemeClr val="tx1"/>
                </a:solidFill>
                <a:latin typeface="Avenir Book"/>
                <a:ea typeface="Avenir Book"/>
                <a:cs typeface="Avenir Book"/>
                <a:sym typeface="Helvetica Neue" pitchFamily="-107" charset="0"/>
              </a:rPr>
              <a:pPr algn="r"/>
              <a:t>16</a:t>
            </a:fld>
            <a:endParaRPr lang="en-US" sz="900" dirty="0">
              <a:solidFill>
                <a:schemeClr val="tx1"/>
              </a:solidFill>
              <a:latin typeface="Avenir Book"/>
              <a:ea typeface="Avenir Book"/>
              <a:cs typeface="Avenir Book"/>
              <a:sym typeface="Helvetica Neue" pitchFamily="-107" charset="0"/>
            </a:endParaRPr>
          </a:p>
        </p:txBody>
      </p:sp>
      <p:sp>
        <p:nvSpPr>
          <p:cNvPr id="321594" name="Rectangle 57"/>
          <p:cNvSpPr>
            <a:spLocks/>
          </p:cNvSpPr>
          <p:nvPr/>
        </p:nvSpPr>
        <p:spPr bwMode="auto">
          <a:xfrm>
            <a:off x="5969000" y="1485900"/>
            <a:ext cx="2705100" cy="533400"/>
          </a:xfrm>
          <a:prstGeom prst="rect">
            <a:avLst/>
          </a:prstGeom>
          <a:noFill/>
          <a:ln w="9525">
            <a:noFill/>
            <a:miter lim="800000"/>
            <a:headEnd/>
            <a:tailEnd/>
          </a:ln>
        </p:spPr>
        <p:txBody>
          <a:bodyPr lIns="0" tIns="0" rIns="0" bIns="0" anchor="b">
            <a:prstTxWarp prst="textNoShape">
              <a:avLst/>
            </a:prstTxWarp>
          </a:bodyPr>
          <a:lstStyle/>
          <a:p>
            <a:r>
              <a:rPr lang="en-US" sz="1400" dirty="0">
                <a:solidFill>
                  <a:schemeClr val="tx1"/>
                </a:solidFill>
                <a:latin typeface="Avenir Book"/>
                <a:ea typeface="Avenir Book"/>
                <a:cs typeface="Avenir Book"/>
                <a:sym typeface="Helvetica Neue Light" pitchFamily="-107" charset="0"/>
              </a:rPr>
              <a:t>Chapter 4 of </a:t>
            </a:r>
            <a:r>
              <a:rPr lang="en-US" sz="1400" dirty="0" err="1">
                <a:solidFill>
                  <a:schemeClr val="tx1"/>
                </a:solidFill>
                <a:latin typeface="Avenir Book"/>
                <a:ea typeface="Avenir Book"/>
                <a:cs typeface="Avenir Book"/>
                <a:sym typeface="Helvetica Neue Light" pitchFamily="-107" charset="0"/>
              </a:rPr>
              <a:t>Buttazzo’s</a:t>
            </a:r>
            <a:r>
              <a:rPr lang="en-US" sz="1400" dirty="0">
                <a:solidFill>
                  <a:schemeClr val="tx1"/>
                </a:solidFill>
                <a:latin typeface="Avenir Book"/>
                <a:ea typeface="Avenir Book"/>
                <a:cs typeface="Avenir Book"/>
                <a:sym typeface="Helvetica Neue Light" pitchFamily="-107" charset="0"/>
              </a:rPr>
              <a:t> text</a:t>
            </a:r>
          </a:p>
          <a:p>
            <a:r>
              <a:rPr lang="en-US" sz="1400" dirty="0">
                <a:solidFill>
                  <a:schemeClr val="tx1"/>
                </a:solidFill>
                <a:latin typeface="Avenir Book"/>
                <a:ea typeface="Avenir Book"/>
                <a:cs typeface="Avenir Book"/>
                <a:sym typeface="Helvetica Neue Light" pitchFamily="-107" charset="0"/>
              </a:rPr>
              <a:t>Included in the readings</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spcBef>
                <a:spcPts val="2200"/>
              </a:spcBef>
            </a:pPr>
            <a:r>
              <a:rPr lang="en-US" sz="1800" dirty="0" smtClean="0">
                <a:solidFill>
                  <a:schemeClr val="tx1"/>
                </a:solidFill>
                <a:latin typeface="Calibri" charset="0"/>
                <a:ea typeface="Calibri" charset="0"/>
                <a:cs typeface="Calibri" charset="0"/>
              </a:rPr>
              <a:t>Which policy incurs more preemptions?</a:t>
            </a:r>
          </a:p>
          <a:p>
            <a:pPr eaLnBrk="1" hangingPunct="1">
              <a:spcBef>
                <a:spcPts val="2200"/>
              </a:spcBef>
            </a:pPr>
            <a:r>
              <a:rPr lang="en-US" sz="1800" dirty="0" smtClean="0">
                <a:solidFill>
                  <a:schemeClr val="tx1"/>
                </a:solidFill>
                <a:latin typeface="Calibri" charset="0"/>
                <a:ea typeface="Calibri" charset="0"/>
                <a:cs typeface="Calibri" charset="0"/>
              </a:rPr>
              <a:t>Which has the edge in implementation simplicity and running time complexity?</a:t>
            </a:r>
          </a:p>
          <a:p>
            <a:pPr eaLnBrk="1" hangingPunct="1">
              <a:spcBef>
                <a:spcPts val="2200"/>
              </a:spcBef>
            </a:pPr>
            <a:r>
              <a:rPr lang="en-US" sz="1800" dirty="0" smtClean="0">
                <a:solidFill>
                  <a:schemeClr val="tx1"/>
                </a:solidFill>
                <a:latin typeface="Calibri" charset="0"/>
                <a:ea typeface="Calibri" charset="0"/>
                <a:cs typeface="Calibri" charset="0"/>
              </a:rPr>
              <a:t>How does each behave under </a:t>
            </a:r>
            <a:r>
              <a:rPr lang="en-US" sz="1800" i="1" dirty="0" smtClean="0">
                <a:solidFill>
                  <a:schemeClr val="tx1"/>
                </a:solidFill>
                <a:latin typeface="Calibri" charset="0"/>
                <a:ea typeface="Calibri" charset="0"/>
                <a:cs typeface="Calibri" charset="0"/>
              </a:rPr>
              <a:t>transient</a:t>
            </a:r>
            <a:r>
              <a:rPr lang="en-US" sz="1800" dirty="0" smtClean="0">
                <a:solidFill>
                  <a:schemeClr val="tx1"/>
                </a:solidFill>
                <a:latin typeface="Calibri" charset="0"/>
                <a:ea typeface="Calibri" charset="0"/>
                <a:cs typeface="Calibri" charset="0"/>
              </a:rPr>
              <a:t> and </a:t>
            </a:r>
            <a:r>
              <a:rPr lang="en-US" sz="1800" i="1" dirty="0" smtClean="0">
                <a:solidFill>
                  <a:schemeClr val="tx1"/>
                </a:solidFill>
                <a:latin typeface="Calibri" charset="0"/>
                <a:ea typeface="Calibri" charset="0"/>
                <a:cs typeface="Calibri" charset="0"/>
              </a:rPr>
              <a:t>permanent</a:t>
            </a:r>
            <a:r>
              <a:rPr lang="en-US" sz="1800" dirty="0" smtClean="0">
                <a:solidFill>
                  <a:schemeClr val="tx1"/>
                </a:solidFill>
                <a:latin typeface="Calibri" charset="0"/>
                <a:ea typeface="Calibri" charset="0"/>
                <a:cs typeface="Calibri" charset="0"/>
              </a:rPr>
              <a:t> overload conditions?</a:t>
            </a:r>
            <a:endParaRPr lang="en-US" sz="1800" dirty="0">
              <a:solidFill>
                <a:schemeClr val="tx1"/>
              </a:solidFill>
              <a:latin typeface="Calibri" charset="0"/>
              <a:ea typeface="Calibri" charset="0"/>
              <a:cs typeface="Calibri" charset="0"/>
            </a:endParaRPr>
          </a:p>
          <a:p>
            <a:pPr lvl="1" eaLnBrk="1" hangingPunct="1">
              <a:spcBef>
                <a:spcPts val="2200"/>
              </a:spcBef>
            </a:pPr>
            <a:r>
              <a:rPr lang="en-US" sz="1800" dirty="0" smtClean="0">
                <a:solidFill>
                  <a:schemeClr val="tx1"/>
                </a:solidFill>
                <a:latin typeface="Calibri" charset="0"/>
                <a:ea typeface="Calibri" charset="0"/>
                <a:cs typeface="Calibri" charset="0"/>
              </a:rPr>
              <a:t>Is on more predictable than the other when </a:t>
            </a:r>
            <a:r>
              <a:rPr lang="en-US" sz="1800" dirty="0">
                <a:solidFill>
                  <a:schemeClr val="tx1"/>
                </a:solidFill>
                <a:latin typeface="Calibri" charset="0"/>
                <a:ea typeface="Calibri" charset="0"/>
                <a:cs typeface="Calibri" charset="0"/>
              </a:rPr>
              <a:t>o</a:t>
            </a:r>
            <a:r>
              <a:rPr lang="en-US" sz="1800" dirty="0" smtClean="0">
                <a:solidFill>
                  <a:schemeClr val="tx1"/>
                </a:solidFill>
                <a:latin typeface="Calibri" charset="0"/>
                <a:ea typeface="Calibri" charset="0"/>
                <a:cs typeface="Calibri" charset="0"/>
              </a:rPr>
              <a:t>verload happens? In what sense?</a:t>
            </a:r>
          </a:p>
          <a:p>
            <a:pPr eaLnBrk="1" hangingPunct="1">
              <a:spcBef>
                <a:spcPts val="2200"/>
              </a:spcBef>
            </a:pPr>
            <a:r>
              <a:rPr lang="en-US" sz="1800" dirty="0" smtClean="0">
                <a:solidFill>
                  <a:schemeClr val="tx1"/>
                </a:solidFill>
                <a:latin typeface="Calibri" charset="0"/>
                <a:ea typeface="Calibri" charset="0"/>
                <a:cs typeface="Calibri" charset="0"/>
              </a:rPr>
              <a:t>Release jitter </a:t>
            </a:r>
          </a:p>
          <a:p>
            <a:pPr eaLnBrk="1" hangingPunct="1"/>
            <a:endParaRPr lang="en-US" sz="1800" dirty="0" smtClean="0">
              <a:solidFill>
                <a:schemeClr val="tx1"/>
              </a:solidFill>
              <a:latin typeface="Calibri" charset="0"/>
              <a:ea typeface="Calibri" charset="0"/>
              <a:cs typeface="Calibri" charset="0"/>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RM vs. EDF: Judgement Day</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17</a:t>
            </a:fld>
            <a:endParaRPr lang="en-US" sz="900" dirty="0">
              <a:solidFill>
                <a:schemeClr val="tx1"/>
              </a:solidFill>
              <a:latin typeface="Calibri" charset="0"/>
              <a:ea typeface="Calibri" charset="0"/>
              <a:cs typeface="Calibri" charset="0"/>
              <a:sym typeface="Helvetica Neue" pitchFamily="-107" charset="0"/>
            </a:endParaRPr>
          </a:p>
        </p:txBody>
      </p:sp>
    </p:spTree>
    <p:extLst>
      <p:ext uri="{BB962C8B-B14F-4D97-AF65-F5344CB8AC3E}">
        <p14:creationId xmlns:p14="http://schemas.microsoft.com/office/powerpoint/2010/main" val="56860710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spcBef>
                <a:spcPts val="2200"/>
              </a:spcBef>
            </a:pPr>
            <a:r>
              <a:rPr lang="en-US" sz="2000" dirty="0" smtClean="0">
                <a:solidFill>
                  <a:schemeClr val="tx1"/>
                </a:solidFill>
                <a:latin typeface="Calibri" charset="0"/>
                <a:ea typeface="Calibri" charset="0"/>
                <a:cs typeface="Calibri" charset="0"/>
              </a:rPr>
              <a:t>EDF incurs more preemptions than RM</a:t>
            </a:r>
          </a:p>
          <a:p>
            <a:pPr>
              <a:spcBef>
                <a:spcPts val="2200"/>
              </a:spcBef>
            </a:pPr>
            <a:r>
              <a:rPr lang="en-US" sz="2000" dirty="0">
                <a:solidFill>
                  <a:schemeClr val="tx1"/>
                </a:solidFill>
                <a:latin typeface="Calibri" charset="0"/>
                <a:ea typeface="Calibri" charset="0"/>
                <a:cs typeface="Calibri" charset="0"/>
              </a:rPr>
              <a:t>RM is easier to analyze than EDF</a:t>
            </a:r>
          </a:p>
          <a:p>
            <a:pPr>
              <a:spcBef>
                <a:spcPts val="2200"/>
              </a:spcBef>
            </a:pPr>
            <a:r>
              <a:rPr lang="en-US" sz="2000" dirty="0">
                <a:solidFill>
                  <a:schemeClr val="tx1"/>
                </a:solidFill>
                <a:latin typeface="Calibri" charset="0"/>
                <a:ea typeface="Calibri" charset="0"/>
                <a:cs typeface="Calibri" charset="0"/>
              </a:rPr>
              <a:t>RM introduces less runtime overhead </a:t>
            </a:r>
            <a:endParaRPr lang="en-US" sz="2000" dirty="0" smtClean="0">
              <a:solidFill>
                <a:schemeClr val="tx1"/>
              </a:solidFill>
              <a:latin typeface="Calibri" charset="0"/>
              <a:ea typeface="Calibri" charset="0"/>
              <a:cs typeface="Calibri" charset="0"/>
            </a:endParaRPr>
          </a:p>
          <a:p>
            <a:pPr eaLnBrk="1" hangingPunct="1">
              <a:spcBef>
                <a:spcPts val="2200"/>
              </a:spcBef>
            </a:pPr>
            <a:r>
              <a:rPr lang="en-US" sz="2000" dirty="0" smtClean="0">
                <a:solidFill>
                  <a:schemeClr val="tx1"/>
                </a:solidFill>
                <a:latin typeface="Calibri" charset="0"/>
                <a:ea typeface="Calibri" charset="0"/>
                <a:cs typeface="Calibri" charset="0"/>
              </a:rPr>
              <a:t>EDF is not predictable in transient and permanent overloads</a:t>
            </a:r>
          </a:p>
          <a:p>
            <a:pPr eaLnBrk="1" hangingPunct="1">
              <a:spcBef>
                <a:spcPts val="2200"/>
              </a:spcBef>
            </a:pPr>
            <a:r>
              <a:rPr lang="en-US" sz="2000" dirty="0">
                <a:solidFill>
                  <a:schemeClr val="tx1"/>
                </a:solidFill>
                <a:latin typeface="Calibri" charset="0"/>
                <a:ea typeface="Calibri" charset="0"/>
                <a:cs typeface="Calibri" charset="0"/>
              </a:rPr>
              <a:t>RM is more predictable in overload conditions, and causes less jitter in task </a:t>
            </a:r>
            <a:r>
              <a:rPr lang="en-US" sz="2000" dirty="0" smtClean="0">
                <a:solidFill>
                  <a:schemeClr val="tx1"/>
                </a:solidFill>
                <a:latin typeface="Calibri" charset="0"/>
                <a:ea typeface="Calibri" charset="0"/>
                <a:cs typeface="Calibri" charset="0"/>
              </a:rPr>
              <a:t>execution</a:t>
            </a:r>
          </a:p>
          <a:p>
            <a:endParaRPr lang="en-US" sz="1800" dirty="0">
              <a:solidFill>
                <a:schemeClr val="tx1"/>
              </a:solidFill>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endParaRPr>
          </a:p>
        </p:txBody>
      </p:sp>
      <p:sp>
        <p:nvSpPr>
          <p:cNvPr id="320516" name="Rectangle 3"/>
          <p:cNvSpPr>
            <a:spLocks noGrp="1" noChangeArrowheads="1"/>
          </p:cNvSpPr>
          <p:nvPr>
            <p:ph type="title"/>
          </p:nvPr>
        </p:nvSpPr>
        <p:spPr/>
        <p:txBody>
          <a:bodyPr/>
          <a:lstStyle/>
          <a:p>
            <a:pPr eaLnBrk="1" hangingPunct="1"/>
            <a:r>
              <a:rPr lang="en-US" dirty="0" smtClean="0"/>
              <a:t>Common misconceptions</a:t>
            </a:r>
            <a:endParaRPr lang="en-US" dirty="0"/>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18</a:t>
            </a:fld>
            <a:endParaRPr lang="en-US" sz="900" dirty="0">
              <a:solidFill>
                <a:schemeClr val="tx1"/>
              </a:solidFill>
              <a:latin typeface="Avenir Book"/>
              <a:ea typeface="Avenir Book"/>
              <a:cs typeface="Avenir Book"/>
              <a:sym typeface="Helvetica Neue" pitchFamily="-107" charset="0"/>
            </a:endParaRPr>
          </a:p>
        </p:txBody>
      </p:sp>
      <p:sp>
        <p:nvSpPr>
          <p:cNvPr id="2" name="TextBox 1"/>
          <p:cNvSpPr txBox="1"/>
          <p:nvPr/>
        </p:nvSpPr>
        <p:spPr>
          <a:xfrm>
            <a:off x="1276003" y="5427796"/>
            <a:ext cx="6604693" cy="830997"/>
          </a:xfrm>
          <a:prstGeom prst="rect">
            <a:avLst/>
          </a:prstGeom>
          <a:noFill/>
          <a:ln>
            <a:solidFill>
              <a:schemeClr val="tx1"/>
            </a:solidFill>
          </a:ln>
        </p:spPr>
        <p:txBody>
          <a:bodyPr wrap="none" rtlCol="0">
            <a:spAutoFit/>
          </a:bodyPr>
          <a:lstStyle/>
          <a:p>
            <a:pPr algn="ctr"/>
            <a:r>
              <a:rPr lang="en-US" dirty="0" smtClean="0">
                <a:solidFill>
                  <a:schemeClr val="tx1"/>
                </a:solidFill>
              </a:rPr>
              <a:t>All these statements are either wrong or not precise!</a:t>
            </a:r>
          </a:p>
          <a:p>
            <a:pPr algn="ctr"/>
            <a:r>
              <a:rPr lang="en-US" dirty="0" smtClean="0">
                <a:solidFill>
                  <a:schemeClr val="tx1"/>
                </a:solidFill>
              </a:rPr>
              <a:t>We need to look more carefully into the situation</a:t>
            </a:r>
            <a:endParaRPr lang="en-US" dirty="0">
              <a:solidFill>
                <a:schemeClr val="tx1"/>
              </a:solidFill>
            </a:endParaRPr>
          </a:p>
        </p:txBody>
      </p:sp>
    </p:spTree>
    <p:extLst>
      <p:ext uri="{BB962C8B-B14F-4D97-AF65-F5344CB8AC3E}">
        <p14:creationId xmlns:p14="http://schemas.microsoft.com/office/powerpoint/2010/main" val="277334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0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05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420888"/>
            <a:ext cx="8343900" cy="977900"/>
          </a:xfrm>
        </p:spPr>
        <p:txBody>
          <a:bodyPr/>
          <a:lstStyle/>
          <a:p>
            <a:pPr algn="ctr"/>
            <a:r>
              <a:rPr lang="en-US" sz="4000" dirty="0">
                <a:latin typeface="Calibri" charset="0"/>
                <a:ea typeface="Calibri" charset="0"/>
                <a:cs typeface="Calibri" charset="0"/>
              </a:rPr>
              <a:t>Debunking the </a:t>
            </a:r>
            <a:r>
              <a:rPr lang="en-US" sz="4000" dirty="0" smtClean="0">
                <a:latin typeface="Calibri" charset="0"/>
                <a:ea typeface="Calibri" charset="0"/>
                <a:cs typeface="Calibri" charset="0"/>
              </a:rPr>
              <a:t>Myths</a:t>
            </a:r>
            <a:endParaRPr lang="en-US" sz="4000" dirty="0">
              <a:latin typeface="Calibri" charset="0"/>
              <a:ea typeface="Calibri" charset="0"/>
              <a:cs typeface="Calibri" charset="0"/>
            </a:endParaRPr>
          </a:p>
        </p:txBody>
      </p:sp>
    </p:spTree>
    <p:extLst>
      <p:ext uri="{BB962C8B-B14F-4D97-AF65-F5344CB8AC3E}">
        <p14:creationId xmlns:p14="http://schemas.microsoft.com/office/powerpoint/2010/main" val="111578035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09251" name="Rectangle 2"/>
          <p:cNvSpPr>
            <a:spLocks noGrp="1" noChangeArrowheads="1"/>
          </p:cNvSpPr>
          <p:nvPr>
            <p:ph type="title"/>
          </p:nvPr>
        </p:nvSpPr>
        <p:spPr/>
        <p:txBody>
          <a:bodyPr/>
          <a:lstStyle/>
          <a:p>
            <a:pPr eaLnBrk="1" hangingPunct="1"/>
            <a:r>
              <a:rPr lang="en-US">
                <a:latin typeface="Calibri" charset="0"/>
                <a:ea typeface="Calibri" charset="0"/>
                <a:cs typeface="Calibri" charset="0"/>
              </a:rPr>
              <a:t>The earliest deadline first policy</a:t>
            </a:r>
          </a:p>
        </p:txBody>
      </p:sp>
      <p:sp>
        <p:nvSpPr>
          <p:cNvPr id="309252" name="Rectangle 3"/>
          <p:cNvSpPr>
            <a:spLocks noGrp="1" noChangeArrowheads="1"/>
          </p:cNvSpPr>
          <p:nvPr>
            <p:ph type="body" idx="1"/>
          </p:nvPr>
        </p:nvSpPr>
        <p:spPr/>
        <p:txBody>
          <a:bodyPr/>
          <a:lstStyle/>
          <a:p>
            <a:pPr eaLnBrk="1" hangingPunct="1"/>
            <a:r>
              <a:rPr lang="en-US" sz="1800" dirty="0">
                <a:latin typeface="Calibri" charset="0"/>
                <a:ea typeface="Calibri" charset="0"/>
                <a:cs typeface="Calibri" charset="0"/>
              </a:rPr>
              <a:t>Optimal scheduling policy when relative deadlines are equal to task periods</a:t>
            </a:r>
          </a:p>
          <a:p>
            <a:pPr eaLnBrk="1" hangingPunct="1"/>
            <a:r>
              <a:rPr lang="en-US" sz="1800" dirty="0">
                <a:latin typeface="Calibri" charset="0"/>
                <a:ea typeface="Calibri" charset="0"/>
                <a:cs typeface="Calibri" charset="0"/>
              </a:rPr>
              <a:t>Is a </a:t>
            </a:r>
            <a:r>
              <a:rPr lang="en-US" sz="1800" dirty="0" smtClean="0">
                <a:latin typeface="Calibri" charset="0"/>
                <a:ea typeface="Calibri" charset="0"/>
                <a:cs typeface="Calibri" charset="0"/>
              </a:rPr>
              <a:t>task-dynamic </a:t>
            </a:r>
            <a:r>
              <a:rPr lang="en-US" sz="1800" dirty="0">
                <a:latin typeface="Calibri" charset="0"/>
                <a:ea typeface="Calibri" charset="0"/>
                <a:cs typeface="Calibri" charset="0"/>
              </a:rPr>
              <a:t>priority </a:t>
            </a:r>
            <a:r>
              <a:rPr lang="en-US" sz="1800" dirty="0" smtClean="0">
                <a:latin typeface="Calibri" charset="0"/>
                <a:ea typeface="Calibri" charset="0"/>
                <a:cs typeface="Calibri" charset="0"/>
              </a:rPr>
              <a:t>policy (but not </a:t>
            </a:r>
            <a:r>
              <a:rPr lang="en-US" sz="1800" i="1" dirty="0" smtClean="0">
                <a:latin typeface="Calibri" charset="0"/>
                <a:ea typeface="Calibri" charset="0"/>
                <a:cs typeface="Calibri" charset="0"/>
              </a:rPr>
              <a:t>job</a:t>
            </a:r>
            <a:r>
              <a:rPr lang="en-US" sz="1800" dirty="0" smtClean="0">
                <a:latin typeface="Calibri" charset="0"/>
                <a:ea typeface="Calibri" charset="0"/>
                <a:cs typeface="Calibri" charset="0"/>
              </a:rPr>
              <a:t>-dynamic)</a:t>
            </a:r>
            <a:endParaRPr lang="en-US" sz="1800" dirty="0">
              <a:latin typeface="Calibri" charset="0"/>
              <a:ea typeface="Calibri" charset="0"/>
              <a:cs typeface="Calibri" charset="0"/>
            </a:endParaRPr>
          </a:p>
          <a:p>
            <a:pPr eaLnBrk="1" hangingPunct="1"/>
            <a:r>
              <a:rPr lang="en-US" sz="1800" dirty="0">
                <a:latin typeface="Calibri" charset="0"/>
                <a:ea typeface="Calibri" charset="0"/>
                <a:cs typeface="Calibri" charset="0"/>
              </a:rPr>
              <a:t>How does it behave </a:t>
            </a:r>
            <a:r>
              <a:rPr lang="en-US" sz="1800" b="1" i="1" dirty="0">
                <a:latin typeface="Calibri" charset="0"/>
                <a:ea typeface="Calibri" charset="0"/>
                <a:cs typeface="Calibri" charset="0"/>
              </a:rPr>
              <a:t>when relative deadlines are less than periods</a:t>
            </a:r>
            <a:r>
              <a:rPr lang="en-US" sz="1800" dirty="0">
                <a:latin typeface="Calibri" charset="0"/>
                <a:ea typeface="Calibri" charset="0"/>
                <a:cs typeface="Calibri" charset="0"/>
              </a:rPr>
              <a:t>?</a:t>
            </a:r>
          </a:p>
          <a:p>
            <a:pPr eaLnBrk="1" hangingPunct="1"/>
            <a:r>
              <a:rPr lang="en-US" sz="1800" dirty="0">
                <a:latin typeface="Calibri" charset="0"/>
                <a:ea typeface="Calibri" charset="0"/>
                <a:cs typeface="Calibri" charset="0"/>
              </a:rPr>
              <a:t>Exact analysis for EDF</a:t>
            </a:r>
          </a:p>
        </p:txBody>
      </p:sp>
      <p:sp>
        <p:nvSpPr>
          <p:cNvPr id="309253" name="Text Box 4"/>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4D51CD9-9824-DE41-BC92-D1DBB9F85D50}" type="slidenum">
              <a:rPr lang="en-US" sz="900">
                <a:solidFill>
                  <a:schemeClr val="tx1"/>
                </a:solidFill>
                <a:latin typeface="Calibri" charset="0"/>
                <a:ea typeface="Calibri" charset="0"/>
                <a:cs typeface="Calibri" charset="0"/>
                <a:sym typeface="Helvetica Neue" pitchFamily="-107" charset="0"/>
              </a:rPr>
              <a:pPr algn="r"/>
              <a:t>2</a:t>
            </a:fld>
            <a:endParaRPr lang="en-US" sz="900" dirty="0">
              <a:solidFill>
                <a:schemeClr val="tx1"/>
              </a:solidFill>
              <a:latin typeface="Calibri" charset="0"/>
              <a:ea typeface="Calibri" charset="0"/>
              <a:cs typeface="Calibri" charset="0"/>
              <a:sym typeface="Helvetica Neue" pitchFamily="-107"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a:xfrm>
            <a:off x="406400" y="1638300"/>
            <a:ext cx="8343900" cy="4826000"/>
          </a:xfrm>
        </p:spPr>
        <p:txBody>
          <a:bodyPr wrap="square">
            <a:noAutofit/>
          </a:bodyPr>
          <a:lstStyle/>
          <a:p>
            <a:pPr eaLnBrk="1" hangingPunct="1">
              <a:spcBef>
                <a:spcPts val="1600"/>
              </a:spcBef>
            </a:pPr>
            <a:r>
              <a:rPr lang="en-US" sz="1800" dirty="0" smtClean="0">
                <a:solidFill>
                  <a:schemeClr val="tx1"/>
                </a:solidFill>
                <a:latin typeface="Calibri" charset="0"/>
                <a:ea typeface="Calibri" charset="0"/>
                <a:cs typeface="Calibri" charset="0"/>
              </a:rPr>
              <a:t>For a precise comparison, must distinguish two situations</a:t>
            </a:r>
          </a:p>
          <a:p>
            <a:pPr lvl="1" eaLnBrk="1" hangingPunct="1">
              <a:spcBef>
                <a:spcPts val="1600"/>
              </a:spcBef>
            </a:pPr>
            <a:r>
              <a:rPr lang="en-US" sz="1800" b="1" dirty="0" smtClean="0">
                <a:solidFill>
                  <a:schemeClr val="tx1"/>
                </a:solidFill>
                <a:latin typeface="Calibri" charset="0"/>
                <a:ea typeface="Calibri" charset="0"/>
                <a:cs typeface="Calibri" charset="0"/>
              </a:rPr>
              <a:t>Case 1: </a:t>
            </a:r>
            <a:r>
              <a:rPr lang="en-US" sz="1800" dirty="0" smtClean="0">
                <a:solidFill>
                  <a:schemeClr val="tx1"/>
                </a:solidFill>
                <a:latin typeface="Calibri" charset="0"/>
                <a:ea typeface="Calibri" charset="0"/>
                <a:cs typeface="Calibri" charset="0"/>
              </a:rPr>
              <a:t>Scheduler is developed </a:t>
            </a:r>
            <a:r>
              <a:rPr lang="en-US" sz="1800" dirty="0">
                <a:solidFill>
                  <a:schemeClr val="tx1"/>
                </a:solidFill>
                <a:latin typeface="Calibri" charset="0"/>
                <a:ea typeface="Calibri" charset="0"/>
                <a:cs typeface="Calibri" charset="0"/>
              </a:rPr>
              <a:t>on top of a generic </a:t>
            </a:r>
            <a:r>
              <a:rPr lang="en-US" sz="1800" dirty="0" smtClean="0">
                <a:solidFill>
                  <a:schemeClr val="tx1"/>
                </a:solidFill>
                <a:latin typeface="Calibri" charset="0"/>
                <a:ea typeface="Calibri" charset="0"/>
                <a:cs typeface="Calibri" charset="0"/>
              </a:rPr>
              <a:t>priority-based </a:t>
            </a:r>
            <a:r>
              <a:rPr lang="en-US" sz="1800" dirty="0">
                <a:solidFill>
                  <a:schemeClr val="tx1"/>
                </a:solidFill>
                <a:latin typeface="Calibri" charset="0"/>
                <a:ea typeface="Calibri" charset="0"/>
                <a:cs typeface="Calibri" charset="0"/>
              </a:rPr>
              <a:t>operating </a:t>
            </a:r>
            <a:r>
              <a:rPr lang="en-US" sz="1800" dirty="0" smtClean="0">
                <a:solidFill>
                  <a:schemeClr val="tx1"/>
                </a:solidFill>
                <a:latin typeface="Calibri" charset="0"/>
                <a:ea typeface="Calibri" charset="0"/>
                <a:cs typeface="Calibri" charset="0"/>
              </a:rPr>
              <a:t>system </a:t>
            </a:r>
          </a:p>
          <a:p>
            <a:pPr lvl="1" eaLnBrk="1" hangingPunct="1">
              <a:spcBef>
                <a:spcPts val="1600"/>
              </a:spcBef>
            </a:pPr>
            <a:r>
              <a:rPr lang="en-US" sz="1800" b="1" dirty="0" smtClean="0">
                <a:solidFill>
                  <a:schemeClr val="tx1"/>
                </a:solidFill>
                <a:latin typeface="Calibri" charset="0"/>
                <a:ea typeface="Calibri" charset="0"/>
                <a:cs typeface="Calibri" charset="0"/>
              </a:rPr>
              <a:t>Case 2: </a:t>
            </a:r>
            <a:r>
              <a:rPr lang="en-US" sz="1800" dirty="0" smtClean="0">
                <a:solidFill>
                  <a:schemeClr val="tx1"/>
                </a:solidFill>
                <a:latin typeface="Calibri" charset="0"/>
                <a:ea typeface="Calibri" charset="0"/>
                <a:cs typeface="Calibri" charset="0"/>
              </a:rPr>
              <a:t>Scheduler is developed from scratch</a:t>
            </a:r>
            <a:endParaRPr lang="en-US" sz="1800" b="1" dirty="0" smtClean="0">
              <a:solidFill>
                <a:schemeClr val="tx1"/>
              </a:solidFill>
              <a:latin typeface="Calibri" charset="0"/>
              <a:ea typeface="Calibri" charset="0"/>
              <a:cs typeface="Calibri" charset="0"/>
            </a:endParaRPr>
          </a:p>
          <a:p>
            <a:pPr lvl="1" eaLnBrk="1" hangingPunct="1"/>
            <a:endParaRPr lang="en-US" sz="1400" b="1" dirty="0" smtClean="0">
              <a:solidFill>
                <a:schemeClr val="tx1"/>
              </a:solidFill>
              <a:latin typeface="Calibri" charset="0"/>
              <a:ea typeface="Calibri" charset="0"/>
              <a:cs typeface="Calibri" charset="0"/>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endParaRPr>
          </a:p>
        </p:txBody>
      </p:sp>
      <p:sp>
        <p:nvSpPr>
          <p:cNvPr id="320516" name="Rectangle 3"/>
          <p:cNvSpPr>
            <a:spLocks noGrp="1" noChangeArrowheads="1"/>
          </p:cNvSpPr>
          <p:nvPr>
            <p:ph type="title"/>
          </p:nvPr>
        </p:nvSpPr>
        <p:spPr/>
        <p:txBody>
          <a:bodyPr/>
          <a:lstStyle/>
          <a:p>
            <a:pPr eaLnBrk="1" hangingPunct="1"/>
            <a:r>
              <a:rPr lang="en-US" dirty="0">
                <a:latin typeface="Calibri" charset="0"/>
                <a:ea typeface="Calibri" charset="0"/>
                <a:cs typeface="Calibri" charset="0"/>
              </a:rPr>
              <a:t>Implementation Cost</a:t>
            </a: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20</a:t>
            </a:fld>
            <a:endParaRPr lang="en-US" sz="900" dirty="0">
              <a:solidFill>
                <a:schemeClr val="tx1"/>
              </a:solidFill>
              <a:latin typeface="Avenir Book"/>
              <a:ea typeface="Avenir Book"/>
              <a:cs typeface="Avenir Book"/>
              <a:sym typeface="Helvetica Neue" pitchFamily="-107" charset="0"/>
            </a:endParaRPr>
          </a:p>
        </p:txBody>
      </p:sp>
    </p:spTree>
    <p:extLst>
      <p:ext uri="{BB962C8B-B14F-4D97-AF65-F5344CB8AC3E}">
        <p14:creationId xmlns:p14="http://schemas.microsoft.com/office/powerpoint/2010/main" val="109327130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0514" name="Rectangle 1"/>
              <p:cNvSpPr>
                <a:spLocks noGrp="1" noChangeArrowheads="1"/>
              </p:cNvSpPr>
              <p:nvPr>
                <p:ph type="body" idx="1"/>
              </p:nvPr>
            </p:nvSpPr>
            <p:spPr>
              <a:xfrm>
                <a:off x="406400" y="1638300"/>
                <a:ext cx="8343900" cy="4826000"/>
              </a:xfrm>
            </p:spPr>
            <p:txBody>
              <a:bodyPr wrap="square">
                <a:noAutofit/>
              </a:bodyPr>
              <a:lstStyle/>
              <a:p>
                <a:pPr eaLnBrk="1" hangingPunct="1">
                  <a:spcBef>
                    <a:spcPts val="1600"/>
                  </a:spcBef>
                </a:pPr>
                <a:r>
                  <a:rPr lang="en-US" sz="1800" b="1" dirty="0" smtClean="0">
                    <a:solidFill>
                      <a:schemeClr val="tx1"/>
                    </a:solidFill>
                    <a:latin typeface="Calibri" charset="0"/>
                    <a:ea typeface="Calibri" charset="0"/>
                    <a:cs typeface="Calibri" charset="0"/>
                  </a:rPr>
                  <a:t>Case 1: </a:t>
                </a:r>
                <a:r>
                  <a:rPr lang="en-US" sz="1800" dirty="0" smtClean="0">
                    <a:solidFill>
                      <a:schemeClr val="tx1"/>
                    </a:solidFill>
                    <a:latin typeface="Calibri" charset="0"/>
                    <a:ea typeface="Calibri" charset="0"/>
                    <a:cs typeface="Calibri" charset="0"/>
                  </a:rPr>
                  <a:t>Scheduler is developed </a:t>
                </a:r>
                <a:r>
                  <a:rPr lang="en-US" sz="1800" dirty="0">
                    <a:solidFill>
                      <a:schemeClr val="tx1"/>
                    </a:solidFill>
                    <a:latin typeface="Calibri" charset="0"/>
                    <a:ea typeface="Calibri" charset="0"/>
                    <a:cs typeface="Calibri" charset="0"/>
                  </a:rPr>
                  <a:t>on top of a generic </a:t>
                </a:r>
                <a:r>
                  <a:rPr lang="en-US" sz="1800" dirty="0" smtClean="0">
                    <a:solidFill>
                      <a:schemeClr val="tx1"/>
                    </a:solidFill>
                    <a:latin typeface="Calibri" charset="0"/>
                    <a:ea typeface="Calibri" charset="0"/>
                    <a:cs typeface="Calibri" charset="0"/>
                  </a:rPr>
                  <a:t>priority-based </a:t>
                </a:r>
                <a:r>
                  <a:rPr lang="en-US" sz="1800" dirty="0">
                    <a:solidFill>
                      <a:schemeClr val="tx1"/>
                    </a:solidFill>
                    <a:latin typeface="Calibri" charset="0"/>
                    <a:ea typeface="Calibri" charset="0"/>
                    <a:cs typeface="Calibri" charset="0"/>
                  </a:rPr>
                  <a:t>operating </a:t>
                </a:r>
                <a:r>
                  <a:rPr lang="en-US" sz="1800" dirty="0" smtClean="0">
                    <a:solidFill>
                      <a:schemeClr val="tx1"/>
                    </a:solidFill>
                    <a:latin typeface="Calibri" charset="0"/>
                    <a:ea typeface="Calibri" charset="0"/>
                    <a:cs typeface="Calibri" charset="0"/>
                  </a:rPr>
                  <a:t>system (limited number of priority levels available) </a:t>
                </a:r>
                <a:endParaRPr lang="en-US" sz="1800" dirty="0">
                  <a:solidFill>
                    <a:schemeClr val="tx1"/>
                  </a:solidFill>
                  <a:latin typeface="Calibri" charset="0"/>
                  <a:ea typeface="Calibri" charset="0"/>
                  <a:cs typeface="Calibri" charset="0"/>
                </a:endParaRPr>
              </a:p>
              <a:p>
                <a:pPr eaLnBrk="1" hangingPunct="1">
                  <a:spcBef>
                    <a:spcPts val="1600"/>
                  </a:spcBef>
                </a:pPr>
                <a:r>
                  <a:rPr lang="en-US" sz="1800" b="1" dirty="0" smtClean="0">
                    <a:solidFill>
                      <a:schemeClr val="tx1"/>
                    </a:solidFill>
                    <a:latin typeface="Calibri" charset="0"/>
                    <a:ea typeface="Calibri" charset="0"/>
                    <a:cs typeface="Calibri" charset="0"/>
                  </a:rPr>
                  <a:t>RM wins!</a:t>
                </a:r>
              </a:p>
              <a:p>
                <a:pPr lvl="1" eaLnBrk="1" hangingPunct="1">
                  <a:spcBef>
                    <a:spcPts val="1600"/>
                  </a:spcBef>
                </a:pPr>
                <a:r>
                  <a:rPr lang="en-US" sz="1800" dirty="0" smtClean="0">
                    <a:solidFill>
                      <a:schemeClr val="tx1"/>
                    </a:solidFill>
                    <a:latin typeface="Calibri" charset="0"/>
                    <a:ea typeface="Calibri" charset="0"/>
                    <a:cs typeface="Calibri" charset="0"/>
                  </a:rPr>
                  <a:t>Most commercial kernels contain a </a:t>
                </a:r>
                <a:r>
                  <a:rPr lang="en-US" sz="1800" i="1" dirty="0" smtClean="0">
                    <a:solidFill>
                      <a:schemeClr val="tx1"/>
                    </a:solidFill>
                    <a:latin typeface="Calibri" charset="0"/>
                    <a:ea typeface="Calibri" charset="0"/>
                    <a:cs typeface="Calibri" charset="0"/>
                  </a:rPr>
                  <a:t>fixed</a:t>
                </a:r>
                <a:r>
                  <a:rPr lang="en-US" sz="1800" dirty="0" smtClean="0">
                    <a:solidFill>
                      <a:schemeClr val="tx1"/>
                    </a:solidFill>
                    <a:latin typeface="Calibri" charset="0"/>
                    <a:ea typeface="Calibri" charset="0"/>
                    <a:cs typeface="Calibri" charset="0"/>
                  </a:rPr>
                  <a:t> number or priority levels (typically 256)</a:t>
                </a:r>
              </a:p>
              <a:p>
                <a:pPr eaLnBrk="1" hangingPunct="1">
                  <a:spcBef>
                    <a:spcPts val="1600"/>
                  </a:spcBef>
                </a:pPr>
                <a:r>
                  <a:rPr lang="en-US" sz="1800" dirty="0">
                    <a:solidFill>
                      <a:schemeClr val="tx1"/>
                    </a:solidFill>
                    <a:latin typeface="Calibri" charset="0"/>
                    <a:ea typeface="Calibri" charset="0"/>
                    <a:cs typeface="Calibri" charset="0"/>
                  </a:rPr>
                  <a:t>C</a:t>
                </a:r>
                <a:r>
                  <a:rPr lang="en-US" sz="1800" dirty="0" smtClean="0">
                    <a:solidFill>
                      <a:schemeClr val="tx1"/>
                    </a:solidFill>
                    <a:latin typeface="Calibri" charset="0"/>
                    <a:ea typeface="Calibri" charset="0"/>
                    <a:cs typeface="Calibri" charset="0"/>
                  </a:rPr>
                  <a:t>onsider </a:t>
                </a:r>
                <a:r>
                  <a:rPr lang="en-US" sz="1800" dirty="0">
                    <a:solidFill>
                      <a:schemeClr val="tx1"/>
                    </a:solidFill>
                    <a:latin typeface="Calibri" charset="0"/>
                    <a:ea typeface="Calibri" charset="0"/>
                    <a:cs typeface="Calibri" charset="0"/>
                  </a:rPr>
                  <a:t>the case in which two deadlines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𝑎</m:t>
                        </m:r>
                      </m:sub>
                    </m:sSub>
                  </m:oMath>
                </a14:m>
                <a:r>
                  <a:rPr lang="en-US" sz="1800" i="1" dirty="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and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𝑏</m:t>
                        </m:r>
                      </m:sub>
                    </m:sSub>
                  </m:oMath>
                </a14:m>
                <a:r>
                  <a:rPr lang="en-US" sz="1800" i="1" dirty="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are mapped into two adjacent priority levels </a:t>
                </a:r>
                <a:endParaRPr lang="en-US" sz="1800" dirty="0" smtClean="0">
                  <a:solidFill>
                    <a:schemeClr val="tx1"/>
                  </a:solidFill>
                  <a:latin typeface="Calibri" charset="0"/>
                  <a:ea typeface="Calibri" charset="0"/>
                  <a:cs typeface="Calibri" charset="0"/>
                </a:endParaRPr>
              </a:p>
              <a:p>
                <a:pPr eaLnBrk="1" hangingPunct="1">
                  <a:spcBef>
                    <a:spcPts val="1600"/>
                  </a:spcBef>
                </a:pPr>
                <a:r>
                  <a:rPr lang="en-US" sz="1800" dirty="0">
                    <a:solidFill>
                      <a:schemeClr val="tx1"/>
                    </a:solidFill>
                    <a:latin typeface="Calibri" charset="0"/>
                    <a:ea typeface="Calibri" charset="0"/>
                    <a:cs typeface="Calibri" charset="0"/>
                  </a:rPr>
                  <a:t>A</a:t>
                </a:r>
                <a:r>
                  <a:rPr lang="en-US" sz="1800" dirty="0" smtClean="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new periodic instance is released with </a:t>
                </a:r>
                <a:r>
                  <a:rPr lang="en-US" sz="1800" dirty="0" smtClean="0">
                    <a:solidFill>
                      <a:schemeClr val="tx1"/>
                    </a:solidFill>
                    <a:latin typeface="Calibri" charset="0"/>
                    <a:ea typeface="Calibri" charset="0"/>
                    <a:cs typeface="Calibri" charset="0"/>
                  </a:rPr>
                  <a:t>absolute </a:t>
                </a:r>
                <a:r>
                  <a:rPr lang="en-US" sz="1800" dirty="0">
                    <a:solidFill>
                      <a:schemeClr val="tx1"/>
                    </a:solidFill>
                    <a:latin typeface="Calibri" charset="0"/>
                    <a:ea typeface="Calibri" charset="0"/>
                    <a:cs typeface="Calibri" charset="0"/>
                  </a:rPr>
                  <a:t>deadline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𝑐</m:t>
                        </m:r>
                      </m:sub>
                    </m:sSub>
                  </m:oMath>
                </a14:m>
                <a:r>
                  <a:rPr lang="en-US" sz="1800" dirty="0">
                    <a:solidFill>
                      <a:schemeClr val="tx1"/>
                    </a:solidFill>
                    <a:latin typeface="Calibri" charset="0"/>
                    <a:ea typeface="Calibri" charset="0"/>
                    <a:cs typeface="Calibri" charset="0"/>
                  </a:rPr>
                  <a:t> </a:t>
                </a:r>
                <a:r>
                  <a:rPr lang="en-US" sz="1800" dirty="0" smtClean="0">
                    <a:solidFill>
                      <a:schemeClr val="tx1"/>
                    </a:solidFill>
                    <a:latin typeface="Calibri" charset="0"/>
                    <a:ea typeface="Calibri" charset="0"/>
                    <a:cs typeface="Calibri" charset="0"/>
                  </a:rPr>
                  <a:t>s.t.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𝑎</m:t>
                        </m:r>
                      </m:sub>
                    </m:sSub>
                    <m:r>
                      <a:rPr lang="en-US" sz="1800" i="1" dirty="0" smtClean="0">
                        <a:solidFill>
                          <a:schemeClr val="tx1"/>
                        </a:solidFill>
                        <a:latin typeface="Cambria Math" charset="0"/>
                        <a:ea typeface="Calibri" charset="0"/>
                        <a:cs typeface="Calibri" charset="0"/>
                      </a:rPr>
                      <m:t> &lt;</m:t>
                    </m:r>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𝑐</m:t>
                        </m:r>
                      </m:sub>
                    </m:sSub>
                    <m:r>
                      <a:rPr lang="en-US" sz="1800" i="1" dirty="0" smtClean="0">
                        <a:solidFill>
                          <a:schemeClr val="tx1"/>
                        </a:solidFill>
                        <a:latin typeface="Cambria Math" charset="0"/>
                        <a:ea typeface="Calibri" charset="0"/>
                        <a:cs typeface="Calibri" charset="0"/>
                      </a:rPr>
                      <m:t> &lt;</m:t>
                    </m:r>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𝑏</m:t>
                        </m:r>
                      </m:sub>
                    </m:sSub>
                  </m:oMath>
                </a14:m>
                <a:r>
                  <a:rPr lang="en-US" sz="1800" dirty="0">
                    <a:solidFill>
                      <a:schemeClr val="tx1"/>
                    </a:solidFill>
                    <a:latin typeface="Calibri" charset="0"/>
                    <a:ea typeface="Calibri" charset="0"/>
                    <a:cs typeface="Calibri" charset="0"/>
                  </a:rPr>
                  <a:t>. </a:t>
                </a:r>
                <a:endParaRPr lang="en-US" sz="1800" dirty="0" smtClean="0">
                  <a:solidFill>
                    <a:schemeClr val="tx1"/>
                  </a:solidFill>
                  <a:latin typeface="Calibri" charset="0"/>
                  <a:ea typeface="Calibri" charset="0"/>
                  <a:cs typeface="Calibri" charset="0"/>
                </a:endParaRPr>
              </a:p>
              <a:p>
                <a:pPr eaLnBrk="1" hangingPunct="1">
                  <a:spcBef>
                    <a:spcPts val="1600"/>
                  </a:spcBef>
                </a:pPr>
                <a:r>
                  <a:rPr lang="en-US" sz="1800" dirty="0">
                    <a:solidFill>
                      <a:schemeClr val="tx1"/>
                    </a:solidFill>
                    <a:latin typeface="Calibri" charset="0"/>
                    <a:ea typeface="Calibri" charset="0"/>
                    <a:cs typeface="Calibri" charset="0"/>
                  </a:rPr>
                  <a:t>T</a:t>
                </a:r>
                <a:r>
                  <a:rPr lang="en-US" sz="1800" dirty="0" smtClean="0">
                    <a:solidFill>
                      <a:schemeClr val="tx1"/>
                    </a:solidFill>
                    <a:latin typeface="Calibri" charset="0"/>
                    <a:ea typeface="Calibri" charset="0"/>
                    <a:cs typeface="Calibri" charset="0"/>
                  </a:rPr>
                  <a:t>here </a:t>
                </a:r>
                <a:r>
                  <a:rPr lang="en-US" sz="1800" dirty="0">
                    <a:solidFill>
                      <a:schemeClr val="tx1"/>
                    </a:solidFill>
                    <a:latin typeface="Calibri" charset="0"/>
                    <a:ea typeface="Calibri" charset="0"/>
                    <a:cs typeface="Calibri" charset="0"/>
                  </a:rPr>
                  <a:t>is not a priority level that can be selected to map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𝑐</m:t>
                        </m:r>
                      </m:sub>
                    </m:sSub>
                  </m:oMath>
                </a14:m>
                <a:r>
                  <a:rPr lang="en-US" sz="1800" dirty="0">
                    <a:solidFill>
                      <a:schemeClr val="tx1"/>
                    </a:solidFill>
                    <a:latin typeface="Calibri" charset="0"/>
                    <a:ea typeface="Calibri" charset="0"/>
                    <a:cs typeface="Calibri" charset="0"/>
                  </a:rPr>
                  <a:t>, even when the number of active tasks is less than the number of priority levels in the kernel. </a:t>
                </a:r>
                <a:endParaRPr lang="en-US" sz="1800" dirty="0" smtClean="0">
                  <a:solidFill>
                    <a:schemeClr val="tx1"/>
                  </a:solidFill>
                  <a:latin typeface="Calibri" charset="0"/>
                  <a:ea typeface="Calibri" charset="0"/>
                  <a:cs typeface="Calibri" charset="0"/>
                </a:endParaRPr>
              </a:p>
              <a:p>
                <a:pPr eaLnBrk="1" hangingPunct="1">
                  <a:spcBef>
                    <a:spcPts val="1600"/>
                  </a:spcBef>
                </a:pPr>
                <a:r>
                  <a:rPr lang="en-US" sz="1800" b="1" dirty="0" smtClean="0">
                    <a:solidFill>
                      <a:schemeClr val="tx1"/>
                    </a:solidFill>
                    <a:latin typeface="Calibri" charset="0"/>
                    <a:ea typeface="Calibri" charset="0"/>
                    <a:cs typeface="Calibri" charset="0"/>
                  </a:rPr>
                  <a:t>Solution: </a:t>
                </a:r>
                <a:r>
                  <a:rPr lang="en-US" sz="1800" dirty="0" smtClean="0">
                    <a:solidFill>
                      <a:schemeClr val="tx1"/>
                    </a:solidFill>
                    <a:latin typeface="Calibri" charset="0"/>
                    <a:ea typeface="Calibri" charset="0"/>
                    <a:cs typeface="Calibri" charset="0"/>
                  </a:rPr>
                  <a:t>remap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𝑎</m:t>
                        </m:r>
                      </m:sub>
                    </m:sSub>
                  </m:oMath>
                </a14:m>
                <a:r>
                  <a:rPr lang="en-US" sz="1800" i="1" dirty="0" smtClean="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and </a:t>
                </a:r>
                <a14:m>
                  <m:oMath xmlns:m="http://schemas.openxmlformats.org/officeDocument/2006/math">
                    <m:sSub>
                      <m:sSubPr>
                        <m:ctrlPr>
                          <a:rPr lang="en-US" sz="1800" b="0" i="1" dirty="0" smtClean="0">
                            <a:solidFill>
                              <a:schemeClr val="tx1"/>
                            </a:solidFill>
                            <a:latin typeface="Cambria Math" charset="0"/>
                            <a:ea typeface="Calibri" charset="0"/>
                            <a:cs typeface="Calibri" charset="0"/>
                          </a:rPr>
                        </m:ctrlPr>
                      </m:sSubPr>
                      <m:e>
                        <m:r>
                          <a:rPr lang="en-US" sz="1800" i="1" dirty="0" smtClean="0">
                            <a:solidFill>
                              <a:schemeClr val="tx1"/>
                            </a:solidFill>
                            <a:latin typeface="Cambria Math" charset="0"/>
                            <a:ea typeface="Calibri" charset="0"/>
                            <a:cs typeface="Calibri" charset="0"/>
                          </a:rPr>
                          <m:t>𝑑</m:t>
                        </m:r>
                      </m:e>
                      <m:sub>
                        <m:r>
                          <a:rPr lang="en-US" sz="1800" b="0" i="1" dirty="0" smtClean="0">
                            <a:solidFill>
                              <a:schemeClr val="tx1"/>
                            </a:solidFill>
                            <a:latin typeface="Cambria Math" charset="0"/>
                            <a:ea typeface="Calibri" charset="0"/>
                            <a:cs typeface="Calibri" charset="0"/>
                          </a:rPr>
                          <m:t>𝑏</m:t>
                        </m:r>
                      </m:sub>
                    </m:sSub>
                  </m:oMath>
                </a14:m>
                <a:r>
                  <a:rPr lang="en-US" sz="1800" i="1" dirty="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into two new priority levels </a:t>
                </a:r>
                <a:r>
                  <a:rPr lang="en-US" sz="1800" dirty="0" smtClean="0">
                    <a:solidFill>
                      <a:schemeClr val="tx1"/>
                    </a:solidFill>
                    <a:latin typeface="Calibri" charset="0"/>
                    <a:ea typeface="Calibri" charset="0"/>
                    <a:cs typeface="Calibri" charset="0"/>
                  </a:rPr>
                  <a:t>that are </a:t>
                </a:r>
                <a:r>
                  <a:rPr lang="en-US" sz="1800" dirty="0">
                    <a:solidFill>
                      <a:schemeClr val="tx1"/>
                    </a:solidFill>
                    <a:latin typeface="Calibri" charset="0"/>
                    <a:ea typeface="Calibri" charset="0"/>
                    <a:cs typeface="Calibri" charset="0"/>
                  </a:rPr>
                  <a:t>not </a:t>
                </a:r>
                <a:r>
                  <a:rPr lang="en-US" sz="1800" dirty="0" smtClean="0">
                    <a:solidFill>
                      <a:schemeClr val="tx1"/>
                    </a:solidFill>
                    <a:latin typeface="Calibri" charset="0"/>
                    <a:ea typeface="Calibri" charset="0"/>
                    <a:cs typeface="Calibri" charset="0"/>
                  </a:rPr>
                  <a:t>consecutive </a:t>
                </a:r>
                <a:r>
                  <a:rPr lang="en-US" sz="1800" dirty="0" smtClean="0">
                    <a:solidFill>
                      <a:schemeClr val="tx1"/>
                    </a:solidFill>
                    <a:latin typeface="Calibri" charset="0"/>
                    <a:ea typeface="Calibri" charset="0"/>
                    <a:cs typeface="Calibri" charset="0"/>
                    <a:sym typeface="Wingdings"/>
                  </a:rPr>
                  <a:t> </a:t>
                </a:r>
                <a:r>
                  <a:rPr lang="en-US" sz="1800" dirty="0" smtClean="0">
                    <a:solidFill>
                      <a:schemeClr val="tx1"/>
                    </a:solidFill>
                    <a:latin typeface="Calibri" charset="0"/>
                    <a:ea typeface="Calibri" charset="0"/>
                    <a:cs typeface="Calibri" charset="0"/>
                  </a:rPr>
                  <a:t>in worst </a:t>
                </a:r>
                <a:r>
                  <a:rPr lang="en-US" sz="1800" dirty="0">
                    <a:solidFill>
                      <a:schemeClr val="tx1"/>
                    </a:solidFill>
                    <a:latin typeface="Calibri" charset="0"/>
                    <a:ea typeface="Calibri" charset="0"/>
                    <a:cs typeface="Calibri" charset="0"/>
                  </a:rPr>
                  <a:t>case, all current deadlines may need to be </a:t>
                </a:r>
                <a:r>
                  <a:rPr lang="en-US" sz="1800" dirty="0" smtClean="0">
                    <a:solidFill>
                      <a:schemeClr val="tx1"/>
                    </a:solidFill>
                    <a:latin typeface="Calibri" charset="0"/>
                    <a:ea typeface="Calibri" charset="0"/>
                    <a:cs typeface="Calibri" charset="0"/>
                  </a:rPr>
                  <a:t>remapped</a:t>
                </a:r>
                <a:r>
                  <a:rPr lang="en-US" sz="1800" dirty="0">
                    <a:solidFill>
                      <a:schemeClr val="tx1"/>
                    </a:solidFill>
                    <a:latin typeface="Calibri" charset="0"/>
                    <a:ea typeface="Calibri" charset="0"/>
                    <a:cs typeface="Calibri" charset="0"/>
                  </a:rPr>
                  <a:t> </a:t>
                </a:r>
                <a:r>
                  <a:rPr lang="en-US" sz="1800" dirty="0" smtClean="0">
                    <a:solidFill>
                      <a:schemeClr val="tx1"/>
                    </a:solidFill>
                    <a:latin typeface="Calibri" charset="0"/>
                    <a:ea typeface="Calibri" charset="0"/>
                    <a:cs typeface="Calibri" charset="0"/>
                  </a:rPr>
                  <a:t>(high cost)</a:t>
                </a:r>
                <a:endParaRPr lang="en-US" sz="1800" dirty="0">
                  <a:solidFill>
                    <a:schemeClr val="tx1"/>
                  </a:solidFill>
                  <a:latin typeface="Calibri" charset="0"/>
                  <a:ea typeface="Calibri" charset="0"/>
                  <a:cs typeface="Calibri" charset="0"/>
                </a:endParaRPr>
              </a:p>
              <a:p>
                <a:pPr lvl="1" eaLnBrk="1" hangingPunct="1">
                  <a:spcBef>
                    <a:spcPts val="1600"/>
                  </a:spcBef>
                </a:pPr>
                <a:endParaRPr lang="en-US" sz="1400" b="1" dirty="0" smtClean="0">
                  <a:solidFill>
                    <a:schemeClr val="tx1"/>
                  </a:solidFill>
                  <a:latin typeface="Calibri" charset="0"/>
                  <a:ea typeface="Calibri" charset="0"/>
                  <a:cs typeface="Calibri" charset="0"/>
                </a:endParaRPr>
              </a:p>
              <a:p>
                <a:pPr lvl="1" eaLnBrk="1" hangingPunct="1"/>
                <a:endParaRPr lang="en-US" sz="1400" b="1" dirty="0" smtClean="0">
                  <a:solidFill>
                    <a:schemeClr val="tx1"/>
                  </a:solidFill>
                  <a:latin typeface="Calibri" charset="0"/>
                  <a:ea typeface="Calibri" charset="0"/>
                  <a:cs typeface="Calibri" charset="0"/>
                </a:endParaRPr>
              </a:p>
            </p:txBody>
          </p:sp>
        </mc:Choice>
        <mc:Fallback xmlns="">
          <p:sp>
            <p:nvSpPr>
              <p:cNvPr id="320514" name="Rectangle 1"/>
              <p:cNvSpPr>
                <a:spLocks noGrp="1" noRot="1" noChangeAspect="1" noMove="1" noResize="1" noEditPoints="1" noAdjustHandles="1" noChangeArrowheads="1" noChangeShapeType="1" noTextEdit="1"/>
              </p:cNvSpPr>
              <p:nvPr>
                <p:ph type="body" idx="1"/>
              </p:nvPr>
            </p:nvSpPr>
            <p:spPr>
              <a:xfrm>
                <a:off x="406400" y="1638300"/>
                <a:ext cx="8343900" cy="4826000"/>
              </a:xfrm>
              <a:blipFill rotWithShape="0">
                <a:blip r:embed="rId2"/>
                <a:stretch>
                  <a:fillRect l="-1243" t="-885" r="-219"/>
                </a:stretch>
              </a:blipFill>
            </p:spPr>
            <p:txBody>
              <a:bodyPr/>
              <a:lstStyle/>
              <a:p>
                <a:r>
                  <a:rPr lang="en-US">
                    <a:noFill/>
                  </a:rPr>
                  <a:t> </a:t>
                </a:r>
              </a:p>
            </p:txBody>
          </p:sp>
        </mc:Fallback>
      </mc:AlternateContent>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endParaRPr>
          </a:p>
        </p:txBody>
      </p:sp>
      <p:sp>
        <p:nvSpPr>
          <p:cNvPr id="320516" name="Rectangle 3"/>
          <p:cNvSpPr>
            <a:spLocks noGrp="1" noChangeArrowheads="1"/>
          </p:cNvSpPr>
          <p:nvPr>
            <p:ph type="title"/>
          </p:nvPr>
        </p:nvSpPr>
        <p:spPr/>
        <p:txBody>
          <a:bodyPr/>
          <a:lstStyle/>
          <a:p>
            <a:pPr eaLnBrk="1" hangingPunct="1"/>
            <a:r>
              <a:rPr lang="en-US" dirty="0">
                <a:latin typeface="Calibri" charset="0"/>
                <a:ea typeface="Calibri" charset="0"/>
                <a:cs typeface="Calibri" charset="0"/>
              </a:rPr>
              <a:t>Implementation Cost</a:t>
            </a: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21</a:t>
            </a:fld>
            <a:endParaRPr lang="en-US" sz="900" dirty="0">
              <a:solidFill>
                <a:schemeClr val="tx1"/>
              </a:solidFill>
              <a:latin typeface="Avenir Book"/>
              <a:ea typeface="Avenir Book"/>
              <a:cs typeface="Avenir Book"/>
              <a:sym typeface="Helvetica Neue" pitchFamily="-107" charset="0"/>
            </a:endParaRPr>
          </a:p>
        </p:txBody>
      </p:sp>
    </p:spTree>
    <p:extLst>
      <p:ext uri="{BB962C8B-B14F-4D97-AF65-F5344CB8AC3E}">
        <p14:creationId xmlns:p14="http://schemas.microsoft.com/office/powerpoint/2010/main" val="740688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5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05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05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05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05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05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0514" name="Rectangle 1"/>
              <p:cNvSpPr>
                <a:spLocks noGrp="1" noChangeArrowheads="1"/>
              </p:cNvSpPr>
              <p:nvPr>
                <p:ph type="body" idx="1"/>
              </p:nvPr>
            </p:nvSpPr>
            <p:spPr>
              <a:xfrm>
                <a:off x="406400" y="1638300"/>
                <a:ext cx="8343900" cy="4826000"/>
              </a:xfrm>
            </p:spPr>
            <p:txBody>
              <a:bodyPr wrap="square">
                <a:noAutofit/>
              </a:bodyPr>
              <a:lstStyle/>
              <a:p>
                <a:pPr eaLnBrk="1" hangingPunct="1"/>
                <a:r>
                  <a:rPr lang="en-US" sz="1800" b="1" dirty="0" smtClean="0">
                    <a:solidFill>
                      <a:schemeClr val="tx1"/>
                    </a:solidFill>
                    <a:latin typeface="Calibri" charset="0"/>
                    <a:ea typeface="Calibri" charset="0"/>
                    <a:cs typeface="Calibri" charset="0"/>
                  </a:rPr>
                  <a:t>Case 2: </a:t>
                </a:r>
                <a:r>
                  <a:rPr lang="en-US" sz="1800" dirty="0">
                    <a:solidFill>
                      <a:schemeClr val="tx1"/>
                    </a:solidFill>
                    <a:latin typeface="Calibri" charset="0"/>
                    <a:ea typeface="Calibri" charset="0"/>
                    <a:cs typeface="Calibri" charset="0"/>
                  </a:rPr>
                  <a:t>Scheduler is developed from </a:t>
                </a:r>
                <a:r>
                  <a:rPr lang="en-US" sz="1800" dirty="0" smtClean="0">
                    <a:solidFill>
                      <a:schemeClr val="tx1"/>
                    </a:solidFill>
                    <a:latin typeface="Calibri" charset="0"/>
                    <a:ea typeface="Calibri" charset="0"/>
                    <a:cs typeface="Calibri" charset="0"/>
                  </a:rPr>
                  <a:t>scratch</a:t>
                </a:r>
                <a:endParaRPr lang="en-US" sz="1800" dirty="0">
                  <a:solidFill>
                    <a:schemeClr val="tx1"/>
                  </a:solidFill>
                  <a:latin typeface="Calibri" charset="0"/>
                  <a:ea typeface="Calibri" charset="0"/>
                  <a:cs typeface="Calibri" charset="0"/>
                </a:endParaRPr>
              </a:p>
              <a:p>
                <a:pPr eaLnBrk="1" hangingPunct="1">
                  <a:spcBef>
                    <a:spcPts val="2200"/>
                  </a:spcBef>
                </a:pPr>
                <a:r>
                  <a:rPr lang="en-US" sz="1800" b="1" dirty="0" smtClean="0">
                    <a:solidFill>
                      <a:schemeClr val="tx1"/>
                    </a:solidFill>
                    <a:latin typeface="Calibri" charset="0"/>
                    <a:ea typeface="Calibri" charset="0"/>
                    <a:cs typeface="Calibri" charset="0"/>
                  </a:rPr>
                  <a:t>A tie!</a:t>
                </a:r>
              </a:p>
              <a:p>
                <a:pPr eaLnBrk="1" hangingPunct="1">
                  <a:spcBef>
                    <a:spcPts val="2200"/>
                  </a:spcBef>
                </a:pPr>
                <a:r>
                  <a:rPr lang="en-US" sz="1800" b="1" dirty="0" smtClean="0">
                    <a:solidFill>
                      <a:schemeClr val="tx1"/>
                    </a:solidFill>
                    <a:latin typeface="Calibri" charset="0"/>
                    <a:ea typeface="Calibri" charset="0"/>
                    <a:cs typeface="Calibri" charset="0"/>
                  </a:rPr>
                  <a:t>RM has a tiny edge</a:t>
                </a:r>
                <a:r>
                  <a:rPr lang="en-US" sz="1800" dirty="0" smtClean="0">
                    <a:solidFill>
                      <a:schemeClr val="tx1"/>
                    </a:solidFill>
                    <a:latin typeface="Calibri" charset="0"/>
                    <a:ea typeface="Calibri" charset="0"/>
                    <a:cs typeface="Calibri" charset="0"/>
                  </a:rPr>
                  <a:t>: If # of priority levels is low, can split ready queue into separate FIFO queues, one for each priority level </a:t>
                </a:r>
                <a:r>
                  <a:rPr lang="en-US" sz="1800" dirty="0" smtClean="0">
                    <a:solidFill>
                      <a:schemeClr val="tx1"/>
                    </a:solidFill>
                    <a:latin typeface="Calibri" charset="0"/>
                    <a:ea typeface="Calibri" charset="0"/>
                    <a:cs typeface="Calibri" charset="0"/>
                    <a:sym typeface="Wingdings"/>
                  </a:rPr>
                  <a:t> Insertion takes </a:t>
                </a:r>
                <a14:m>
                  <m:oMath xmlns:m="http://schemas.openxmlformats.org/officeDocument/2006/math">
                    <m:r>
                      <a:rPr lang="en-US" sz="1800" b="0" i="1" smtClean="0">
                        <a:solidFill>
                          <a:schemeClr val="tx1"/>
                        </a:solidFill>
                        <a:latin typeface="Cambria Math" charset="0"/>
                        <a:ea typeface="Calibri" charset="0"/>
                        <a:cs typeface="Calibri" charset="0"/>
                        <a:sym typeface="Wingdings"/>
                      </a:rPr>
                      <m:t>𝑂</m:t>
                    </m:r>
                    <m:d>
                      <m:dPr>
                        <m:ctrlPr>
                          <a:rPr lang="en-US" sz="1800" b="0" i="1" smtClean="0">
                            <a:solidFill>
                              <a:schemeClr val="tx1"/>
                            </a:solidFill>
                            <a:latin typeface="Cambria Math" charset="0"/>
                            <a:ea typeface="Calibri" charset="0"/>
                            <a:cs typeface="Calibri" charset="0"/>
                            <a:sym typeface="Wingdings"/>
                          </a:rPr>
                        </m:ctrlPr>
                      </m:dPr>
                      <m:e>
                        <m:r>
                          <a:rPr lang="en-US" sz="1800" b="0" i="1" smtClean="0">
                            <a:solidFill>
                              <a:schemeClr val="tx1"/>
                            </a:solidFill>
                            <a:latin typeface="Cambria Math" charset="0"/>
                            <a:ea typeface="Calibri" charset="0"/>
                            <a:cs typeface="Calibri" charset="0"/>
                            <a:sym typeface="Wingdings"/>
                          </a:rPr>
                          <m:t>1</m:t>
                        </m:r>
                      </m:e>
                    </m:d>
                  </m:oMath>
                </a14:m>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r>
                  <a:rPr lang="en-US" sz="1800" dirty="0" smtClean="0">
                    <a:solidFill>
                      <a:schemeClr val="tx1"/>
                    </a:solidFill>
                    <a:latin typeface="Calibri" charset="0"/>
                    <a:ea typeface="Calibri" charset="0"/>
                    <a:cs typeface="Calibri" charset="0"/>
                  </a:rPr>
                  <a:t>This is not possible for EDF </a:t>
                </a:r>
                <a:r>
                  <a:rPr lang="en-US" sz="1800" dirty="0" smtClean="0">
                    <a:solidFill>
                      <a:schemeClr val="tx1"/>
                    </a:solidFill>
                    <a:latin typeface="Calibri" charset="0"/>
                    <a:ea typeface="Calibri" charset="0"/>
                    <a:cs typeface="Calibri" charset="0"/>
                    <a:sym typeface="Wingdings"/>
                  </a:rPr>
                  <a:t> </a:t>
                </a:r>
                <a:r>
                  <a:rPr lang="en-US" sz="1800" dirty="0">
                    <a:solidFill>
                      <a:schemeClr val="tx1"/>
                    </a:solidFill>
                    <a:latin typeface="Calibri" charset="0"/>
                    <a:ea typeface="Calibri" charset="0"/>
                    <a:cs typeface="Calibri" charset="0"/>
                  </a:rPr>
                  <a:t>number of queues would be too large (e.g., equal to </a:t>
                </a:r>
                <a14:m>
                  <m:oMath xmlns:m="http://schemas.openxmlformats.org/officeDocument/2006/math">
                    <m:sSup>
                      <m:sSupPr>
                        <m:ctrlPr>
                          <a:rPr lang="en-US" sz="1800" b="0" i="1" smtClean="0">
                            <a:solidFill>
                              <a:schemeClr val="tx1"/>
                            </a:solidFill>
                            <a:latin typeface="Cambria Math" charset="0"/>
                            <a:ea typeface="Calibri" charset="0"/>
                            <a:cs typeface="Calibri" charset="0"/>
                          </a:rPr>
                        </m:ctrlPr>
                      </m:sSupPr>
                      <m:e>
                        <m:r>
                          <a:rPr lang="en-US" sz="1800" b="0" i="1" smtClean="0">
                            <a:solidFill>
                              <a:schemeClr val="tx1"/>
                            </a:solidFill>
                            <a:latin typeface="Cambria Math" charset="0"/>
                            <a:ea typeface="Calibri" charset="0"/>
                            <a:cs typeface="Calibri" charset="0"/>
                          </a:rPr>
                          <m:t>2</m:t>
                        </m:r>
                      </m:e>
                      <m:sup>
                        <m:r>
                          <a:rPr lang="en-US" sz="1800" b="0" i="1" smtClean="0">
                            <a:solidFill>
                              <a:schemeClr val="tx1"/>
                            </a:solidFill>
                            <a:latin typeface="Cambria Math" charset="0"/>
                            <a:ea typeface="Calibri" charset="0"/>
                            <a:cs typeface="Calibri" charset="0"/>
                          </a:rPr>
                          <m:t>32</m:t>
                        </m:r>
                      </m:sup>
                    </m:sSup>
                  </m:oMath>
                </a14:m>
                <a:r>
                  <a:rPr lang="en-US" sz="1800" dirty="0" smtClean="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if system time is represented by four byte variables). </a:t>
                </a:r>
                <a:endParaRPr lang="en-US" sz="1800" dirty="0" smtClean="0">
                  <a:solidFill>
                    <a:schemeClr val="tx1"/>
                  </a:solidFill>
                  <a:latin typeface="Calibri" charset="0"/>
                  <a:ea typeface="Calibri" charset="0"/>
                  <a:cs typeface="Calibri" charset="0"/>
                </a:endParaRPr>
              </a:p>
            </p:txBody>
          </p:sp>
        </mc:Choice>
        <mc:Fallback xmlns="">
          <p:sp>
            <p:nvSpPr>
              <p:cNvPr id="320514" name="Rectangle 1"/>
              <p:cNvSpPr>
                <a:spLocks noGrp="1" noRot="1" noChangeAspect="1" noMove="1" noResize="1" noEditPoints="1" noAdjustHandles="1" noChangeArrowheads="1" noChangeShapeType="1" noTextEdit="1"/>
              </p:cNvSpPr>
              <p:nvPr>
                <p:ph type="body" idx="1"/>
              </p:nvPr>
            </p:nvSpPr>
            <p:spPr>
              <a:xfrm>
                <a:off x="406400" y="1638300"/>
                <a:ext cx="8343900" cy="4826000"/>
              </a:xfrm>
              <a:blipFill rotWithShape="0">
                <a:blip r:embed="rId2"/>
                <a:stretch>
                  <a:fillRect l="-1243" t="-885" b="-2402"/>
                </a:stretch>
              </a:blipFill>
            </p:spPr>
            <p:txBody>
              <a:bodyPr/>
              <a:lstStyle/>
              <a:p>
                <a:r>
                  <a:rPr lang="en-US">
                    <a:noFill/>
                  </a:rPr>
                  <a:t> </a:t>
                </a:r>
              </a:p>
            </p:txBody>
          </p:sp>
        </mc:Fallback>
      </mc:AlternateContent>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a:latin typeface="Calibri" charset="0"/>
                <a:ea typeface="Calibri" charset="0"/>
                <a:cs typeface="Calibri" charset="0"/>
              </a:rPr>
              <a:t>Implementation Cost</a:t>
            </a: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22</a:t>
            </a:fld>
            <a:endParaRPr lang="en-US" sz="900" dirty="0">
              <a:solidFill>
                <a:schemeClr val="tx1"/>
              </a:solidFill>
              <a:latin typeface="Calibri" charset="0"/>
              <a:ea typeface="Calibri" charset="0"/>
              <a:cs typeface="Calibri" charset="0"/>
              <a:sym typeface="Helvetica Neue" pitchFamily="-107" charset="0"/>
            </a:endParaRPr>
          </a:p>
        </p:txBody>
      </p:sp>
      <p:grpSp>
        <p:nvGrpSpPr>
          <p:cNvPr id="3" name="Group 2"/>
          <p:cNvGrpSpPr/>
          <p:nvPr/>
        </p:nvGrpSpPr>
        <p:grpSpPr>
          <a:xfrm>
            <a:off x="2123728" y="3645024"/>
            <a:ext cx="2631208" cy="1914766"/>
            <a:chOff x="1724768" y="4077072"/>
            <a:chExt cx="2631208" cy="1914766"/>
          </a:xfrm>
        </p:grpSpPr>
        <p:grpSp>
          <p:nvGrpSpPr>
            <p:cNvPr id="6" name="Group 4"/>
            <p:cNvGrpSpPr>
              <a:grpSpLocks/>
            </p:cNvGrpSpPr>
            <p:nvPr/>
          </p:nvGrpSpPr>
          <p:grpSpPr bwMode="auto">
            <a:xfrm>
              <a:off x="2298576" y="4077072"/>
              <a:ext cx="2057400" cy="381000"/>
              <a:chOff x="0" y="0"/>
              <a:chExt cx="1296" cy="240"/>
            </a:xfrm>
          </p:grpSpPr>
          <p:sp>
            <p:nvSpPr>
              <p:cNvPr id="7" name="Rectangle 5"/>
              <p:cNvSpPr>
                <a:spLocks/>
              </p:cNvSpPr>
              <p:nvPr/>
            </p:nvSpPr>
            <p:spPr bwMode="auto">
              <a:xfrm>
                <a:off x="0" y="0"/>
                <a:ext cx="1296" cy="240"/>
              </a:xfrm>
              <a:prstGeom prst="rect">
                <a:avLst/>
              </a:prstGeom>
              <a:solidFill>
                <a:srgbClr val="16E1A7"/>
              </a:solidFill>
              <a:ln w="9525">
                <a:solidFill>
                  <a:schemeClr val="tx1"/>
                </a:solidFill>
                <a:miter lim="800000"/>
                <a:headEnd/>
                <a:tailEnd/>
              </a:ln>
            </p:spPr>
            <p:txBody>
              <a:bodyPr>
                <a:prstTxWarp prst="textNoShape">
                  <a:avLst/>
                </a:prstTxWarp>
              </a:bodyPr>
              <a:lstStyle/>
              <a:p>
                <a:endParaRPr lang="en-US" sz="1600" dirty="0">
                  <a:solidFill>
                    <a:schemeClr val="tx1"/>
                  </a:solidFill>
                  <a:latin typeface="Calibri" charset="0"/>
                  <a:ea typeface="Calibri" charset="0"/>
                  <a:cs typeface="Calibri" charset="0"/>
                </a:endParaRPr>
              </a:p>
            </p:txBody>
          </p:sp>
          <p:sp>
            <p:nvSpPr>
              <p:cNvPr id="8" name="Rectangle 6"/>
              <p:cNvSpPr>
                <a:spLocks/>
              </p:cNvSpPr>
              <p:nvPr/>
            </p:nvSpPr>
            <p:spPr bwMode="auto">
              <a:xfrm>
                <a:off x="206" y="0"/>
                <a:ext cx="863" cy="220"/>
              </a:xfrm>
              <a:prstGeom prst="rect">
                <a:avLst/>
              </a:prstGeom>
              <a:noFill/>
              <a:ln w="9525">
                <a:noFill/>
                <a:miter lim="800000"/>
                <a:headEnd/>
                <a:tailEnd/>
              </a:ln>
            </p:spPr>
            <p:txBody>
              <a:bodyPr wrap="none" lIns="50800" tIns="50800" bIns="50800" anchor="ctr">
                <a:prstTxWarp prst="textNoShape">
                  <a:avLst/>
                </a:prstTxWarp>
                <a:spAutoFit/>
              </a:bodyPr>
              <a:lstStyle/>
              <a:p>
                <a:pPr marL="39688" algn="ctr"/>
                <a:r>
                  <a:rPr lang="en-US" sz="1600" dirty="0" smtClean="0">
                    <a:solidFill>
                      <a:schemeClr val="tx1"/>
                    </a:solidFill>
                    <a:latin typeface="Calibri" charset="0"/>
                    <a:ea typeface="Calibri" charset="0"/>
                    <a:cs typeface="Calibri" charset="0"/>
                    <a:sym typeface="Tahoma" charset="0"/>
                  </a:rPr>
                  <a:t>FIFO Priority 1</a:t>
                </a:r>
                <a:endParaRPr lang="en-US" sz="1600" dirty="0">
                  <a:solidFill>
                    <a:schemeClr val="tx1"/>
                  </a:solidFill>
                  <a:latin typeface="Calibri" charset="0"/>
                  <a:ea typeface="Calibri" charset="0"/>
                  <a:cs typeface="Calibri" charset="0"/>
                  <a:sym typeface="Tahoma" charset="0"/>
                </a:endParaRPr>
              </a:p>
            </p:txBody>
          </p:sp>
        </p:grpSp>
        <p:grpSp>
          <p:nvGrpSpPr>
            <p:cNvPr id="9" name="Group 11"/>
            <p:cNvGrpSpPr>
              <a:grpSpLocks/>
            </p:cNvGrpSpPr>
            <p:nvPr/>
          </p:nvGrpSpPr>
          <p:grpSpPr bwMode="auto">
            <a:xfrm>
              <a:off x="2298576" y="4632176"/>
              <a:ext cx="2057400" cy="381000"/>
              <a:chOff x="0" y="0"/>
              <a:chExt cx="1296" cy="240"/>
            </a:xfrm>
          </p:grpSpPr>
          <p:sp>
            <p:nvSpPr>
              <p:cNvPr id="10" name="Rectangle 12"/>
              <p:cNvSpPr>
                <a:spLocks/>
              </p:cNvSpPr>
              <p:nvPr/>
            </p:nvSpPr>
            <p:spPr bwMode="auto">
              <a:xfrm>
                <a:off x="0" y="0"/>
                <a:ext cx="1296" cy="240"/>
              </a:xfrm>
              <a:prstGeom prst="rect">
                <a:avLst/>
              </a:prstGeom>
              <a:solidFill>
                <a:srgbClr val="16E1A7"/>
              </a:solidFill>
              <a:ln w="9525">
                <a:solidFill>
                  <a:schemeClr val="tx1"/>
                </a:solidFill>
                <a:miter lim="800000"/>
                <a:headEnd/>
                <a:tailEnd/>
              </a:ln>
            </p:spPr>
            <p:txBody>
              <a:bodyPr>
                <a:prstTxWarp prst="textNoShape">
                  <a:avLst/>
                </a:prstTxWarp>
              </a:bodyPr>
              <a:lstStyle/>
              <a:p>
                <a:endParaRPr lang="en-US" sz="1600" dirty="0">
                  <a:solidFill>
                    <a:schemeClr val="tx1"/>
                  </a:solidFill>
                  <a:latin typeface="Calibri" charset="0"/>
                  <a:ea typeface="Calibri" charset="0"/>
                  <a:cs typeface="Calibri" charset="0"/>
                </a:endParaRPr>
              </a:p>
            </p:txBody>
          </p:sp>
          <p:sp>
            <p:nvSpPr>
              <p:cNvPr id="11" name="Rectangle 13"/>
              <p:cNvSpPr>
                <a:spLocks/>
              </p:cNvSpPr>
              <p:nvPr/>
            </p:nvSpPr>
            <p:spPr bwMode="auto">
              <a:xfrm>
                <a:off x="206" y="0"/>
                <a:ext cx="863" cy="220"/>
              </a:xfrm>
              <a:prstGeom prst="rect">
                <a:avLst/>
              </a:prstGeom>
              <a:noFill/>
              <a:ln w="9525">
                <a:noFill/>
                <a:miter lim="800000"/>
                <a:headEnd/>
                <a:tailEnd/>
              </a:ln>
            </p:spPr>
            <p:txBody>
              <a:bodyPr wrap="none" lIns="50800" tIns="50800" bIns="50800" anchor="ctr">
                <a:prstTxWarp prst="textNoShape">
                  <a:avLst/>
                </a:prstTxWarp>
                <a:spAutoFit/>
              </a:bodyPr>
              <a:lstStyle/>
              <a:p>
                <a:pPr marL="39688" algn="ctr"/>
                <a:r>
                  <a:rPr lang="en-US" sz="1600" dirty="0">
                    <a:solidFill>
                      <a:schemeClr val="tx1"/>
                    </a:solidFill>
                    <a:latin typeface="Calibri" charset="0"/>
                    <a:ea typeface="Calibri" charset="0"/>
                    <a:cs typeface="Calibri" charset="0"/>
                    <a:sym typeface="Tahoma" charset="0"/>
                  </a:rPr>
                  <a:t>FIFO Priority </a:t>
                </a:r>
                <a:r>
                  <a:rPr lang="en-US" sz="1600" dirty="0" smtClean="0">
                    <a:solidFill>
                      <a:schemeClr val="tx1"/>
                    </a:solidFill>
                    <a:latin typeface="Calibri" charset="0"/>
                    <a:ea typeface="Calibri" charset="0"/>
                    <a:cs typeface="Calibri" charset="0"/>
                    <a:sym typeface="Tahoma" charset="0"/>
                  </a:rPr>
                  <a:t>2</a:t>
                </a:r>
                <a:endParaRPr lang="en-US" sz="1600" dirty="0">
                  <a:solidFill>
                    <a:schemeClr val="tx1"/>
                  </a:solidFill>
                  <a:latin typeface="Calibri" charset="0"/>
                  <a:ea typeface="Calibri" charset="0"/>
                  <a:cs typeface="Calibri" charset="0"/>
                  <a:sym typeface="Tahoma" charset="0"/>
                </a:endParaRPr>
              </a:p>
            </p:txBody>
          </p:sp>
        </p:grpSp>
        <p:grpSp>
          <p:nvGrpSpPr>
            <p:cNvPr id="12" name="Group 19"/>
            <p:cNvGrpSpPr>
              <a:grpSpLocks/>
            </p:cNvGrpSpPr>
            <p:nvPr/>
          </p:nvGrpSpPr>
          <p:grpSpPr bwMode="auto">
            <a:xfrm>
              <a:off x="2290638" y="5610838"/>
              <a:ext cx="2057400" cy="381000"/>
              <a:chOff x="0" y="0"/>
              <a:chExt cx="1296" cy="240"/>
            </a:xfrm>
          </p:grpSpPr>
          <p:sp>
            <p:nvSpPr>
              <p:cNvPr id="13" name="Rectangle 20"/>
              <p:cNvSpPr>
                <a:spLocks/>
              </p:cNvSpPr>
              <p:nvPr/>
            </p:nvSpPr>
            <p:spPr bwMode="auto">
              <a:xfrm>
                <a:off x="0" y="0"/>
                <a:ext cx="1296" cy="240"/>
              </a:xfrm>
              <a:prstGeom prst="rect">
                <a:avLst/>
              </a:prstGeom>
              <a:solidFill>
                <a:srgbClr val="16E1A7"/>
              </a:solidFill>
              <a:ln w="9525">
                <a:solidFill>
                  <a:schemeClr val="tx1"/>
                </a:solidFill>
                <a:miter lim="800000"/>
                <a:headEnd/>
                <a:tailEnd/>
              </a:ln>
            </p:spPr>
            <p:txBody>
              <a:bodyPr>
                <a:prstTxWarp prst="textNoShape">
                  <a:avLst/>
                </a:prstTxWarp>
              </a:bodyPr>
              <a:lstStyle/>
              <a:p>
                <a:endParaRPr lang="en-US" sz="1600" dirty="0">
                  <a:solidFill>
                    <a:schemeClr val="tx1"/>
                  </a:solidFill>
                  <a:latin typeface="Calibri" charset="0"/>
                  <a:ea typeface="Calibri" charset="0"/>
                  <a:cs typeface="Calibri" charset="0"/>
                </a:endParaRPr>
              </a:p>
            </p:txBody>
          </p:sp>
          <p:sp>
            <p:nvSpPr>
              <p:cNvPr id="14" name="Rectangle 21"/>
              <p:cNvSpPr>
                <a:spLocks/>
              </p:cNvSpPr>
              <p:nvPr/>
            </p:nvSpPr>
            <p:spPr bwMode="auto">
              <a:xfrm>
                <a:off x="205" y="0"/>
                <a:ext cx="865" cy="220"/>
              </a:xfrm>
              <a:prstGeom prst="rect">
                <a:avLst/>
              </a:prstGeom>
              <a:noFill/>
              <a:ln w="9525">
                <a:noFill/>
                <a:miter lim="800000"/>
                <a:headEnd/>
                <a:tailEnd/>
              </a:ln>
            </p:spPr>
            <p:txBody>
              <a:bodyPr wrap="none" lIns="50800" tIns="50800" bIns="50800" anchor="ctr">
                <a:prstTxWarp prst="textNoShape">
                  <a:avLst/>
                </a:prstTxWarp>
                <a:spAutoFit/>
              </a:bodyPr>
              <a:lstStyle/>
              <a:p>
                <a:pPr marL="39688" algn="ctr"/>
                <a:r>
                  <a:rPr lang="en-US" sz="1600" dirty="0">
                    <a:solidFill>
                      <a:schemeClr val="tx1"/>
                    </a:solidFill>
                    <a:latin typeface="Calibri" charset="0"/>
                    <a:ea typeface="Calibri" charset="0"/>
                    <a:cs typeface="Calibri" charset="0"/>
                    <a:sym typeface="Tahoma" charset="0"/>
                  </a:rPr>
                  <a:t>FIFO Priority </a:t>
                </a:r>
                <a:r>
                  <a:rPr lang="en-US" sz="1600" dirty="0" smtClean="0">
                    <a:solidFill>
                      <a:schemeClr val="tx1"/>
                    </a:solidFill>
                    <a:latin typeface="Calibri" charset="0"/>
                    <a:ea typeface="Calibri" charset="0"/>
                    <a:cs typeface="Calibri" charset="0"/>
                    <a:sym typeface="Tahoma" charset="0"/>
                  </a:rPr>
                  <a:t>n</a:t>
                </a:r>
                <a:endParaRPr lang="en-US" sz="1600" dirty="0">
                  <a:solidFill>
                    <a:schemeClr val="tx1"/>
                  </a:solidFill>
                  <a:latin typeface="Calibri" charset="0"/>
                  <a:ea typeface="Calibri" charset="0"/>
                  <a:cs typeface="Calibri" charset="0"/>
                  <a:sym typeface="Tahoma" charset="0"/>
                </a:endParaRPr>
              </a:p>
            </p:txBody>
          </p:sp>
        </p:grpSp>
        <p:sp>
          <p:nvSpPr>
            <p:cNvPr id="2" name="TextBox 1"/>
            <p:cNvSpPr txBox="1"/>
            <p:nvPr/>
          </p:nvSpPr>
          <p:spPr>
            <a:xfrm>
              <a:off x="3145209" y="5106162"/>
              <a:ext cx="615553" cy="347211"/>
            </a:xfrm>
            <a:prstGeom prst="rect">
              <a:avLst/>
            </a:prstGeom>
            <a:noFill/>
          </p:spPr>
          <p:txBody>
            <a:bodyPr vert="vert" wrap="none" rtlCol="0">
              <a:spAutoFit/>
            </a:bodyPr>
            <a:lstStyle/>
            <a:p>
              <a:r>
                <a:rPr lang="mr-IN" sz="2800" b="1" smtClean="0">
                  <a:solidFill>
                    <a:schemeClr val="tx1"/>
                  </a:solidFill>
                  <a:latin typeface="Calibri" charset="0"/>
                  <a:ea typeface="Calibri" charset="0"/>
                  <a:cs typeface="Calibri" charset="0"/>
                </a:rPr>
                <a:t>…</a:t>
              </a:r>
              <a:endParaRPr lang="en-US" sz="2800" b="1" dirty="0" smtClean="0">
                <a:solidFill>
                  <a:schemeClr val="tx1"/>
                </a:solidFill>
                <a:latin typeface="Calibri" charset="0"/>
                <a:ea typeface="Calibri" charset="0"/>
                <a:cs typeface="Calibri" charset="0"/>
              </a:endParaRPr>
            </a:p>
          </p:txBody>
        </p:sp>
        <p:cxnSp>
          <p:nvCxnSpPr>
            <p:cNvPr id="4" name="Straight Connector 3"/>
            <p:cNvCxnSpPr/>
            <p:nvPr/>
          </p:nvCxnSpPr>
          <p:spPr bwMode="auto">
            <a:xfrm flipH="1">
              <a:off x="1777057" y="4458072"/>
              <a:ext cx="2578919" cy="0"/>
            </a:xfrm>
            <a:prstGeom prst="line">
              <a:avLst/>
            </a:prstGeom>
            <a:solidFill>
              <a:srgbClr val="16E1A7"/>
            </a:solidFill>
            <a:ln w="12700" cap="flat" cmpd="sng" algn="ctr">
              <a:solidFill>
                <a:srgbClr val="000000"/>
              </a:solidFill>
              <a:prstDash val="solid"/>
              <a:round/>
              <a:headEnd type="none" w="med" len="med"/>
              <a:tailEnd type="none" w="med" len="med"/>
            </a:ln>
            <a:effectLst/>
          </p:spPr>
        </p:cxnSp>
        <p:cxnSp>
          <p:nvCxnSpPr>
            <p:cNvPr id="23" name="Straight Connector 22"/>
            <p:cNvCxnSpPr/>
            <p:nvPr/>
          </p:nvCxnSpPr>
          <p:spPr bwMode="auto">
            <a:xfrm flipH="1">
              <a:off x="1769119" y="4077072"/>
              <a:ext cx="2578919" cy="0"/>
            </a:xfrm>
            <a:prstGeom prst="line">
              <a:avLst/>
            </a:prstGeom>
            <a:solidFill>
              <a:srgbClr val="16E1A7"/>
            </a:solidFill>
            <a:ln w="12700" cap="flat" cmpd="sng" algn="ctr">
              <a:solidFill>
                <a:srgbClr val="000000"/>
              </a:solidFill>
              <a:prstDash val="solid"/>
              <a:round/>
              <a:headEnd type="none" w="med" len="med"/>
              <a:tailEnd type="none" w="med" len="med"/>
            </a:ln>
            <a:effectLst/>
          </p:spPr>
        </p:cxnSp>
        <p:cxnSp>
          <p:nvCxnSpPr>
            <p:cNvPr id="24" name="Straight Connector 23"/>
            <p:cNvCxnSpPr/>
            <p:nvPr/>
          </p:nvCxnSpPr>
          <p:spPr bwMode="auto">
            <a:xfrm flipH="1">
              <a:off x="1777056" y="5013176"/>
              <a:ext cx="2578919" cy="0"/>
            </a:xfrm>
            <a:prstGeom prst="line">
              <a:avLst/>
            </a:prstGeom>
            <a:solidFill>
              <a:srgbClr val="16E1A7"/>
            </a:solidFill>
            <a:ln w="12700" cap="flat" cmpd="sng" algn="ctr">
              <a:solidFill>
                <a:srgbClr val="000000"/>
              </a:solidFill>
              <a:prstDash val="solid"/>
              <a:round/>
              <a:headEnd type="none" w="med" len="med"/>
              <a:tailEnd type="none" w="med" len="med"/>
            </a:ln>
            <a:effectLst/>
          </p:spPr>
        </p:cxnSp>
        <p:cxnSp>
          <p:nvCxnSpPr>
            <p:cNvPr id="25" name="Straight Connector 24"/>
            <p:cNvCxnSpPr/>
            <p:nvPr/>
          </p:nvCxnSpPr>
          <p:spPr bwMode="auto">
            <a:xfrm flipH="1">
              <a:off x="1769118" y="4632176"/>
              <a:ext cx="2578919" cy="0"/>
            </a:xfrm>
            <a:prstGeom prst="line">
              <a:avLst/>
            </a:prstGeom>
            <a:solidFill>
              <a:srgbClr val="16E1A7"/>
            </a:solidFill>
            <a:ln w="12700" cap="flat" cmpd="sng" algn="ctr">
              <a:solidFill>
                <a:srgbClr val="000000"/>
              </a:solidFill>
              <a:prstDash val="solid"/>
              <a:round/>
              <a:headEnd type="none" w="med" len="med"/>
              <a:tailEnd type="none" w="med" len="med"/>
            </a:ln>
            <a:effectLst/>
          </p:spPr>
        </p:cxnSp>
        <p:cxnSp>
          <p:nvCxnSpPr>
            <p:cNvPr id="26" name="Straight Connector 25"/>
            <p:cNvCxnSpPr/>
            <p:nvPr/>
          </p:nvCxnSpPr>
          <p:spPr bwMode="auto">
            <a:xfrm flipH="1">
              <a:off x="1732706" y="5991838"/>
              <a:ext cx="2578919" cy="0"/>
            </a:xfrm>
            <a:prstGeom prst="line">
              <a:avLst/>
            </a:prstGeom>
            <a:solidFill>
              <a:srgbClr val="16E1A7"/>
            </a:solidFill>
            <a:ln w="12700" cap="flat" cmpd="sng" algn="ctr">
              <a:solidFill>
                <a:srgbClr val="000000"/>
              </a:solidFill>
              <a:prstDash val="solid"/>
              <a:round/>
              <a:headEnd type="none" w="med" len="med"/>
              <a:tailEnd type="none" w="med" len="med"/>
            </a:ln>
            <a:effectLst/>
          </p:spPr>
        </p:cxnSp>
        <p:cxnSp>
          <p:nvCxnSpPr>
            <p:cNvPr id="27" name="Straight Connector 26"/>
            <p:cNvCxnSpPr/>
            <p:nvPr/>
          </p:nvCxnSpPr>
          <p:spPr bwMode="auto">
            <a:xfrm flipH="1">
              <a:off x="1724768" y="5610838"/>
              <a:ext cx="2578919" cy="0"/>
            </a:xfrm>
            <a:prstGeom prst="line">
              <a:avLst/>
            </a:prstGeom>
            <a:solidFill>
              <a:srgbClr val="16E1A7"/>
            </a:solidFill>
            <a:ln w="12700" cap="flat" cmpd="sng" algn="ctr">
              <a:solidFill>
                <a:srgbClr val="000000"/>
              </a:solidFill>
              <a:prstDash val="solid"/>
              <a:round/>
              <a:headEnd type="none" w="med" len="med"/>
              <a:tailEnd type="none" w="med" len="med"/>
            </a:ln>
            <a:effectLst/>
          </p:spPr>
        </p:cxnSp>
      </p:grpSp>
    </p:spTree>
    <p:extLst>
      <p:ext uri="{BB962C8B-B14F-4D97-AF65-F5344CB8AC3E}">
        <p14:creationId xmlns:p14="http://schemas.microsoft.com/office/powerpoint/2010/main" val="1944502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5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5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r>
              <a:rPr lang="en-US" sz="2400" dirty="0" smtClean="0">
                <a:solidFill>
                  <a:schemeClr val="tx1"/>
                </a:solidFill>
                <a:latin typeface="Calibri" charset="0"/>
                <a:ea typeface="Calibri" charset="0"/>
                <a:cs typeface="Calibri" charset="0"/>
              </a:rPr>
              <a:t>EDF incurs </a:t>
            </a:r>
            <a:r>
              <a:rPr lang="en-US" sz="2400" b="1" i="1" dirty="0" smtClean="0">
                <a:solidFill>
                  <a:schemeClr val="tx1"/>
                </a:solidFill>
                <a:latin typeface="Calibri" charset="0"/>
                <a:ea typeface="Calibri" charset="0"/>
                <a:cs typeface="Calibri" charset="0"/>
              </a:rPr>
              <a:t>less</a:t>
            </a:r>
            <a:r>
              <a:rPr lang="en-US" sz="2400" dirty="0" smtClean="0">
                <a:solidFill>
                  <a:schemeClr val="tx1"/>
                </a:solidFill>
                <a:latin typeface="Calibri" charset="0"/>
                <a:ea typeface="Calibri" charset="0"/>
                <a:cs typeface="Calibri" charset="0"/>
              </a:rPr>
              <a:t> context switches than RM!</a:t>
            </a: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r>
              <a:rPr lang="en-US" sz="1800" dirty="0" smtClean="0">
                <a:solidFill>
                  <a:schemeClr val="tx1"/>
                </a:solidFill>
                <a:latin typeface="Calibri" charset="0"/>
                <a:ea typeface="Calibri" charset="0"/>
                <a:cs typeface="Calibri" charset="0"/>
              </a:rPr>
              <a:t>But </a:t>
            </a:r>
            <a:r>
              <a:rPr lang="en-US" sz="1800" b="1" dirty="0" smtClean="0">
                <a:solidFill>
                  <a:schemeClr val="tx1"/>
                </a:solidFill>
                <a:latin typeface="Calibri" charset="0"/>
                <a:ea typeface="Calibri" charset="0"/>
                <a:cs typeface="Calibri" charset="0"/>
              </a:rPr>
              <a:t>EDF</a:t>
            </a:r>
            <a:r>
              <a:rPr lang="en-US" sz="1800" dirty="0" smtClean="0">
                <a:solidFill>
                  <a:schemeClr val="tx1"/>
                </a:solidFill>
                <a:latin typeface="Calibri" charset="0"/>
                <a:ea typeface="Calibri" charset="0"/>
                <a:cs typeface="Calibri" charset="0"/>
              </a:rPr>
              <a:t> needs to </a:t>
            </a:r>
            <a:r>
              <a:rPr lang="en-US" sz="1800" dirty="0" err="1" smtClean="0">
                <a:solidFill>
                  <a:schemeClr val="tx1"/>
                </a:solidFill>
                <a:latin typeface="Calibri" charset="0"/>
                <a:ea typeface="Calibri" charset="0"/>
                <a:cs typeface="Calibri" charset="0"/>
              </a:rPr>
              <a:t>recompute</a:t>
            </a:r>
            <a:r>
              <a:rPr lang="en-US" sz="1800" dirty="0" smtClean="0">
                <a:solidFill>
                  <a:schemeClr val="tx1"/>
                </a:solidFill>
                <a:latin typeface="Calibri" charset="0"/>
                <a:ea typeface="Calibri" charset="0"/>
                <a:cs typeface="Calibri" charset="0"/>
              </a:rPr>
              <a:t> all priorities at job arrivals (not </a:t>
            </a:r>
            <a:r>
              <a:rPr lang="en-US" sz="1800" dirty="0">
                <a:solidFill>
                  <a:schemeClr val="tx1"/>
                </a:solidFill>
                <a:latin typeface="Calibri" charset="0"/>
                <a:ea typeface="Calibri" charset="0"/>
                <a:cs typeface="Calibri" charset="0"/>
              </a:rPr>
              <a:t>p</a:t>
            </a:r>
            <a:r>
              <a:rPr lang="en-US" sz="1800" dirty="0" smtClean="0">
                <a:solidFill>
                  <a:schemeClr val="tx1"/>
                </a:solidFill>
                <a:latin typeface="Calibri" charset="0"/>
                <a:ea typeface="Calibri" charset="0"/>
                <a:cs typeface="Calibri" charset="0"/>
              </a:rPr>
              <a:t>resent in RM)</a:t>
            </a:r>
          </a:p>
          <a:p>
            <a:pPr eaLnBrk="1" hangingPunct="1"/>
            <a:endParaRPr lang="en-US" sz="1800" dirty="0" smtClean="0">
              <a:solidFill>
                <a:schemeClr val="tx1"/>
              </a:solidFill>
              <a:latin typeface="Calibri" charset="0"/>
              <a:ea typeface="Calibri" charset="0"/>
              <a:cs typeface="Calibri" charset="0"/>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Runtime Cost</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23</a:t>
            </a:fld>
            <a:endParaRPr lang="en-US" sz="900" dirty="0">
              <a:solidFill>
                <a:schemeClr val="tx1"/>
              </a:solidFill>
              <a:latin typeface="Calibri" charset="0"/>
              <a:ea typeface="Calibri" charset="0"/>
              <a:cs typeface="Calibri" charset="0"/>
              <a:sym typeface="Helvetica Neue" pitchFamily="-107"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564904"/>
            <a:ext cx="6264696" cy="3136530"/>
          </a:xfrm>
          <a:prstGeom prst="rect">
            <a:avLst/>
          </a:prstGeom>
        </p:spPr>
      </p:pic>
      <p:sp>
        <p:nvSpPr>
          <p:cNvPr id="3" name="TextBox 2"/>
          <p:cNvSpPr txBox="1"/>
          <p:nvPr/>
        </p:nvSpPr>
        <p:spPr>
          <a:xfrm>
            <a:off x="6925344" y="3212976"/>
            <a:ext cx="614271" cy="461665"/>
          </a:xfrm>
          <a:prstGeom prst="rect">
            <a:avLst/>
          </a:prstGeom>
          <a:noFill/>
        </p:spPr>
        <p:txBody>
          <a:bodyPr wrap="none" rtlCol="0">
            <a:spAutoFit/>
          </a:bodyPr>
          <a:lstStyle/>
          <a:p>
            <a:r>
              <a:rPr lang="en-US" smtClean="0">
                <a:solidFill>
                  <a:schemeClr val="tx1"/>
                </a:solidFill>
                <a:latin typeface="Calibri" charset="0"/>
                <a:ea typeface="Calibri" charset="0"/>
                <a:cs typeface="Calibri" charset="0"/>
              </a:rPr>
              <a:t>RM</a:t>
            </a:r>
            <a:endParaRPr lang="en-US" dirty="0">
              <a:solidFill>
                <a:schemeClr val="tx1"/>
              </a:solidFill>
              <a:latin typeface="Calibri" charset="0"/>
              <a:ea typeface="Calibri" charset="0"/>
              <a:cs typeface="Calibri" charset="0"/>
            </a:endParaRPr>
          </a:p>
        </p:txBody>
      </p:sp>
      <p:sp>
        <p:nvSpPr>
          <p:cNvPr id="8" name="TextBox 7"/>
          <p:cNvSpPr txBox="1"/>
          <p:nvPr/>
        </p:nvSpPr>
        <p:spPr>
          <a:xfrm>
            <a:off x="6925344" y="4966946"/>
            <a:ext cx="665567" cy="461665"/>
          </a:xfrm>
          <a:prstGeom prst="rect">
            <a:avLst/>
          </a:prstGeom>
          <a:noFill/>
        </p:spPr>
        <p:txBody>
          <a:bodyPr wrap="none" rtlCol="0">
            <a:spAutoFit/>
          </a:bodyPr>
          <a:lstStyle/>
          <a:p>
            <a:r>
              <a:rPr lang="en-US" dirty="0" smtClean="0">
                <a:solidFill>
                  <a:schemeClr val="tx1"/>
                </a:solidFill>
                <a:latin typeface="Calibri" charset="0"/>
                <a:ea typeface="Calibri" charset="0"/>
                <a:cs typeface="Calibri" charset="0"/>
              </a:rPr>
              <a:t>EDF</a:t>
            </a:r>
            <a:endParaRPr lang="en-US"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84673878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r>
              <a:rPr lang="en-US" sz="2400" dirty="0" smtClean="0">
                <a:solidFill>
                  <a:schemeClr val="tx1"/>
                </a:solidFill>
                <a:latin typeface="Calibri" charset="0"/>
                <a:ea typeface="Calibri" charset="0"/>
                <a:cs typeface="Calibri" charset="0"/>
              </a:rPr>
              <a:t>Utilization kept at 0.9 as number of tasks increase</a:t>
            </a: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r>
              <a:rPr lang="en-US" sz="1800" dirty="0" smtClean="0">
                <a:solidFill>
                  <a:schemeClr val="tx1"/>
                </a:solidFill>
                <a:latin typeface="Calibri" charset="0"/>
                <a:ea typeface="Calibri" charset="0"/>
                <a:cs typeface="Calibri" charset="0"/>
              </a:rPr>
              <a:t>But </a:t>
            </a:r>
            <a:r>
              <a:rPr lang="en-US" sz="1800" b="1" dirty="0" smtClean="0">
                <a:solidFill>
                  <a:schemeClr val="tx1"/>
                </a:solidFill>
                <a:latin typeface="Calibri" charset="0"/>
                <a:ea typeface="Calibri" charset="0"/>
                <a:cs typeface="Calibri" charset="0"/>
              </a:rPr>
              <a:t>EDF</a:t>
            </a:r>
            <a:r>
              <a:rPr lang="en-US" sz="1800" dirty="0" smtClean="0">
                <a:solidFill>
                  <a:schemeClr val="tx1"/>
                </a:solidFill>
                <a:latin typeface="Calibri" charset="0"/>
                <a:ea typeface="Calibri" charset="0"/>
                <a:cs typeface="Calibri" charset="0"/>
              </a:rPr>
              <a:t> needs to </a:t>
            </a:r>
            <a:r>
              <a:rPr lang="en-US" sz="1800" dirty="0" err="1" smtClean="0">
                <a:solidFill>
                  <a:schemeClr val="tx1"/>
                </a:solidFill>
                <a:latin typeface="Calibri" charset="0"/>
                <a:ea typeface="Calibri" charset="0"/>
                <a:cs typeface="Calibri" charset="0"/>
              </a:rPr>
              <a:t>recompute</a:t>
            </a:r>
            <a:r>
              <a:rPr lang="en-US" sz="1800" dirty="0" smtClean="0">
                <a:solidFill>
                  <a:schemeClr val="tx1"/>
                </a:solidFill>
                <a:latin typeface="Calibri" charset="0"/>
                <a:ea typeface="Calibri" charset="0"/>
                <a:cs typeface="Calibri" charset="0"/>
              </a:rPr>
              <a:t> all priorities at job arrivals (not </a:t>
            </a:r>
            <a:r>
              <a:rPr lang="en-US" sz="1800" dirty="0">
                <a:solidFill>
                  <a:schemeClr val="tx1"/>
                </a:solidFill>
                <a:latin typeface="Calibri" charset="0"/>
                <a:ea typeface="Calibri" charset="0"/>
                <a:cs typeface="Calibri" charset="0"/>
              </a:rPr>
              <a:t>p</a:t>
            </a:r>
            <a:r>
              <a:rPr lang="en-US" sz="1800" dirty="0" smtClean="0">
                <a:solidFill>
                  <a:schemeClr val="tx1"/>
                </a:solidFill>
                <a:latin typeface="Calibri" charset="0"/>
                <a:ea typeface="Calibri" charset="0"/>
                <a:cs typeface="Calibri" charset="0"/>
              </a:rPr>
              <a:t>resent in RM)</a:t>
            </a:r>
          </a:p>
          <a:p>
            <a:pPr eaLnBrk="1" hangingPunct="1"/>
            <a:endParaRPr lang="en-US" sz="1800" dirty="0" smtClean="0">
              <a:solidFill>
                <a:schemeClr val="tx1"/>
              </a:solidFill>
              <a:latin typeface="Calibri" charset="0"/>
              <a:ea typeface="Calibri" charset="0"/>
              <a:cs typeface="Calibri" charset="0"/>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Context Switching Cost: Interesting Phenomenon</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24</a:t>
            </a:fld>
            <a:endParaRPr lang="en-US" sz="900" dirty="0">
              <a:solidFill>
                <a:schemeClr val="tx1"/>
              </a:solidFill>
              <a:latin typeface="Calibri" charset="0"/>
              <a:ea typeface="Calibri" charset="0"/>
              <a:cs typeface="Calibri" charset="0"/>
              <a:sym typeface="Helvetica Neue" pitchFamily="-107" charset="0"/>
            </a:endParaRPr>
          </a:p>
        </p:txBody>
      </p:sp>
      <p:sp>
        <p:nvSpPr>
          <p:cNvPr id="3" name="TextBox 2"/>
          <p:cNvSpPr txBox="1"/>
          <p:nvPr/>
        </p:nvSpPr>
        <p:spPr>
          <a:xfrm>
            <a:off x="6925344" y="3212976"/>
            <a:ext cx="614271" cy="461665"/>
          </a:xfrm>
          <a:prstGeom prst="rect">
            <a:avLst/>
          </a:prstGeom>
          <a:noFill/>
        </p:spPr>
        <p:txBody>
          <a:bodyPr wrap="none" rtlCol="0">
            <a:spAutoFit/>
          </a:bodyPr>
          <a:lstStyle/>
          <a:p>
            <a:r>
              <a:rPr lang="en-US" smtClean="0">
                <a:solidFill>
                  <a:schemeClr val="tx1"/>
                </a:solidFill>
                <a:latin typeface="Calibri" charset="0"/>
                <a:ea typeface="Calibri" charset="0"/>
                <a:cs typeface="Calibri" charset="0"/>
              </a:rPr>
              <a:t>RM</a:t>
            </a:r>
            <a:endParaRPr lang="en-US" dirty="0">
              <a:solidFill>
                <a:schemeClr val="tx1"/>
              </a:solidFill>
              <a:latin typeface="Calibri" charset="0"/>
              <a:ea typeface="Calibri" charset="0"/>
              <a:cs typeface="Calibri" charset="0"/>
            </a:endParaRPr>
          </a:p>
        </p:txBody>
      </p:sp>
      <p:sp>
        <p:nvSpPr>
          <p:cNvPr id="8" name="TextBox 7"/>
          <p:cNvSpPr txBox="1"/>
          <p:nvPr/>
        </p:nvSpPr>
        <p:spPr>
          <a:xfrm>
            <a:off x="6925344" y="4966946"/>
            <a:ext cx="665567" cy="461665"/>
          </a:xfrm>
          <a:prstGeom prst="rect">
            <a:avLst/>
          </a:prstGeom>
          <a:noFill/>
        </p:spPr>
        <p:txBody>
          <a:bodyPr wrap="none" rtlCol="0">
            <a:spAutoFit/>
          </a:bodyPr>
          <a:lstStyle/>
          <a:p>
            <a:r>
              <a:rPr lang="en-US" dirty="0" smtClean="0">
                <a:solidFill>
                  <a:schemeClr val="tx1"/>
                </a:solidFill>
                <a:latin typeface="Calibri" charset="0"/>
                <a:ea typeface="Calibri" charset="0"/>
                <a:cs typeface="Calibri" charset="0"/>
              </a:rPr>
              <a:t>EDF</a:t>
            </a:r>
            <a:endParaRPr lang="en-US" dirty="0">
              <a:solidFill>
                <a:schemeClr val="tx1"/>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124172"/>
            <a:ext cx="6188709" cy="4579645"/>
          </a:xfrm>
          <a:prstGeom prst="rect">
            <a:avLst/>
          </a:prstGeom>
        </p:spPr>
      </p:pic>
    </p:spTree>
    <p:extLst>
      <p:ext uri="{BB962C8B-B14F-4D97-AF65-F5344CB8AC3E}">
        <p14:creationId xmlns:p14="http://schemas.microsoft.com/office/powerpoint/2010/main" val="84218703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0514" name="Rectangle 1"/>
              <p:cNvSpPr>
                <a:spLocks noGrp="1" noChangeArrowheads="1"/>
              </p:cNvSpPr>
              <p:nvPr>
                <p:ph type="body" idx="1"/>
              </p:nvPr>
            </p:nvSpPr>
            <p:spPr/>
            <p:txBody>
              <a:bodyPr/>
              <a:lstStyle/>
              <a:p>
                <a:pPr eaLnBrk="1" hangingPunct="1">
                  <a:spcBef>
                    <a:spcPts val="2200"/>
                  </a:spcBef>
                </a:pPr>
                <a:r>
                  <a:rPr lang="en-US" sz="1800" i="1" dirty="0" smtClean="0">
                    <a:solidFill>
                      <a:schemeClr val="tx1"/>
                    </a:solidFill>
                    <a:latin typeface="Calibri" charset="0"/>
                    <a:ea typeface="Calibri" charset="0"/>
                    <a:cs typeface="Calibri" charset="0"/>
                  </a:rPr>
                  <a:t>Permanent </a:t>
                </a:r>
                <a:r>
                  <a:rPr lang="en-US" sz="1800" dirty="0" smtClean="0">
                    <a:solidFill>
                      <a:schemeClr val="tx1"/>
                    </a:solidFill>
                    <a:latin typeface="Calibri" charset="0"/>
                    <a:ea typeface="Calibri" charset="0"/>
                    <a:cs typeface="Calibri" charset="0"/>
                  </a:rPr>
                  <a:t>Overload </a:t>
                </a:r>
                <a:r>
                  <a:rPr lang="en-US" sz="1800" dirty="0" smtClean="0">
                    <a:solidFill>
                      <a:schemeClr val="tx1"/>
                    </a:solidFill>
                    <a:latin typeface="Calibri" charset="0"/>
                    <a:ea typeface="Calibri" charset="0"/>
                    <a:cs typeface="Calibri" charset="0"/>
                    <a:sym typeface="Wingdings"/>
                  </a:rPr>
                  <a:t> </a:t>
                </a:r>
                <a14:m>
                  <m:oMath xmlns:m="http://schemas.openxmlformats.org/officeDocument/2006/math">
                    <m:r>
                      <a:rPr lang="en-US" sz="1800" b="0" i="1" smtClean="0">
                        <a:solidFill>
                          <a:schemeClr val="tx1"/>
                        </a:solidFill>
                        <a:latin typeface="Cambria Math" charset="0"/>
                        <a:ea typeface="Calibri" charset="0"/>
                        <a:cs typeface="Calibri" charset="0"/>
                        <a:sym typeface="Wingdings"/>
                      </a:rPr>
                      <m:t>𝑈</m:t>
                    </m:r>
                    <m:r>
                      <a:rPr lang="en-US" sz="1800" b="0" i="1" smtClean="0">
                        <a:solidFill>
                          <a:schemeClr val="tx1"/>
                        </a:solidFill>
                        <a:latin typeface="Cambria Math" charset="0"/>
                        <a:ea typeface="Calibri" charset="0"/>
                        <a:cs typeface="Calibri" charset="0"/>
                        <a:sym typeface="Wingdings"/>
                      </a:rPr>
                      <m:t>&gt;1</m:t>
                    </m:r>
                  </m:oMath>
                </a14:m>
                <a:endParaRPr lang="en-US" sz="1800" dirty="0" smtClean="0">
                  <a:solidFill>
                    <a:schemeClr val="tx1"/>
                  </a:solidFill>
                  <a:latin typeface="Calibri" charset="0"/>
                  <a:ea typeface="Calibri" charset="0"/>
                  <a:cs typeface="Calibri" charset="0"/>
                </a:endParaRPr>
              </a:p>
              <a:p>
                <a:pPr eaLnBrk="1" hangingPunct="1">
                  <a:spcBef>
                    <a:spcPts val="2200"/>
                  </a:spcBef>
                </a:pPr>
                <a:r>
                  <a:rPr lang="en-US" sz="1800" dirty="0" smtClean="0">
                    <a:solidFill>
                      <a:schemeClr val="tx1"/>
                    </a:solidFill>
                    <a:latin typeface="Calibri" charset="0"/>
                    <a:ea typeface="Calibri" charset="0"/>
                    <a:cs typeface="Calibri" charset="0"/>
                  </a:rPr>
                  <a:t>Behavior of both RM and EDF </a:t>
                </a:r>
                <a:r>
                  <a:rPr lang="en-US" sz="1800" i="1" dirty="0" smtClean="0">
                    <a:solidFill>
                      <a:schemeClr val="tx1"/>
                    </a:solidFill>
                    <a:latin typeface="Calibri" charset="0"/>
                    <a:ea typeface="Calibri" charset="0"/>
                    <a:cs typeface="Calibri" charset="0"/>
                  </a:rPr>
                  <a:t>is predictable </a:t>
                </a:r>
                <a:r>
                  <a:rPr lang="en-US" sz="1800" dirty="0" smtClean="0">
                    <a:solidFill>
                      <a:schemeClr val="tx1"/>
                    </a:solidFill>
                    <a:latin typeface="Calibri" charset="0"/>
                    <a:ea typeface="Calibri" charset="0"/>
                    <a:cs typeface="Calibri" charset="0"/>
                  </a:rPr>
                  <a:t>in some sense</a:t>
                </a:r>
              </a:p>
              <a:p>
                <a:pPr eaLnBrk="1" hangingPunct="1">
                  <a:spcBef>
                    <a:spcPts val="2200"/>
                  </a:spcBef>
                </a:pPr>
                <a:r>
                  <a:rPr lang="en-US" sz="1800" b="1" dirty="0" smtClean="0">
                    <a:solidFill>
                      <a:schemeClr val="tx1"/>
                    </a:solidFill>
                    <a:latin typeface="Calibri" charset="0"/>
                    <a:ea typeface="Calibri" charset="0"/>
                    <a:cs typeface="Calibri" charset="0"/>
                  </a:rPr>
                  <a:t>RM: </a:t>
                </a:r>
                <a:r>
                  <a:rPr lang="en-US" sz="1800" dirty="0" smtClean="0">
                    <a:solidFill>
                      <a:schemeClr val="tx1"/>
                    </a:solidFill>
                    <a:latin typeface="Calibri" charset="0"/>
                    <a:ea typeface="Calibri" charset="0"/>
                    <a:cs typeface="Calibri" charset="0"/>
                  </a:rPr>
                  <a:t>Might cause complete blocking of </a:t>
                </a:r>
                <a:r>
                  <a:rPr lang="en-US" sz="1800" i="1" dirty="0" smtClean="0">
                    <a:solidFill>
                      <a:schemeClr val="tx1"/>
                    </a:solidFill>
                    <a:latin typeface="Calibri" charset="0"/>
                    <a:ea typeface="Calibri" charset="0"/>
                    <a:cs typeface="Calibri" charset="0"/>
                  </a:rPr>
                  <a:t>lower</a:t>
                </a:r>
                <a:r>
                  <a:rPr lang="en-US" sz="1800" dirty="0" smtClean="0">
                    <a:solidFill>
                      <a:schemeClr val="tx1"/>
                    </a:solidFill>
                    <a:latin typeface="Calibri" charset="0"/>
                    <a:ea typeface="Calibri" charset="0"/>
                    <a:cs typeface="Calibri" charset="0"/>
                  </a:rPr>
                  <a:t> priority tasks</a:t>
                </a: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p:txBody>
          </p:sp>
        </mc:Choice>
        <mc:Fallback xmlns="">
          <p:sp>
            <p:nvSpPr>
              <p:cNvPr id="320514" name="Rectangle 1"/>
              <p:cNvSpPr>
                <a:spLocks noGrp="1" noRot="1" noChangeAspect="1" noMove="1" noResize="1" noEditPoints="1" noAdjustHandles="1" noChangeArrowheads="1" noChangeShapeType="1" noTextEdit="1"/>
              </p:cNvSpPr>
              <p:nvPr>
                <p:ph type="body" idx="1"/>
              </p:nvPr>
            </p:nvSpPr>
            <p:spPr>
              <a:blipFill rotWithShape="0">
                <a:blip r:embed="rId2"/>
                <a:stretch>
                  <a:fillRect l="-1243" t="-1055"/>
                </a:stretch>
              </a:blipFill>
            </p:spPr>
            <p:txBody>
              <a:bodyPr/>
              <a:lstStyle/>
              <a:p>
                <a:r>
                  <a:rPr lang="en-US">
                    <a:noFill/>
                  </a:rPr>
                  <a:t> </a:t>
                </a:r>
              </a:p>
            </p:txBody>
          </p:sp>
        </mc:Fallback>
      </mc:AlternateContent>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Predictability and Stability: </a:t>
            </a:r>
            <a:r>
              <a:rPr lang="en-US" i="1" dirty="0" smtClean="0">
                <a:latin typeface="Calibri" charset="0"/>
                <a:ea typeface="Calibri" charset="0"/>
                <a:cs typeface="Calibri" charset="0"/>
              </a:rPr>
              <a:t>Permanent </a:t>
            </a:r>
            <a:r>
              <a:rPr lang="en-US" dirty="0" smtClean="0">
                <a:latin typeface="Calibri" charset="0"/>
                <a:ea typeface="Calibri" charset="0"/>
                <a:cs typeface="Calibri" charset="0"/>
              </a:rPr>
              <a:t>Overload</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25</a:t>
            </a:fld>
            <a:endParaRPr lang="en-US" sz="900" dirty="0">
              <a:solidFill>
                <a:schemeClr val="tx1"/>
              </a:solidFill>
              <a:latin typeface="Calibri" charset="0"/>
              <a:ea typeface="Calibri" charset="0"/>
              <a:cs typeface="Calibri" charset="0"/>
              <a:sym typeface="Helvetica Neue" pitchFamily="-107"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60" y="3412196"/>
            <a:ext cx="8123625" cy="2179698"/>
          </a:xfrm>
          <a:prstGeom prst="rect">
            <a:avLst/>
          </a:prstGeom>
        </p:spPr>
      </p:pic>
      <p:sp>
        <p:nvSpPr>
          <p:cNvPr id="3" name="TextBox 2"/>
          <p:cNvSpPr txBox="1"/>
          <p:nvPr/>
        </p:nvSpPr>
        <p:spPr>
          <a:xfrm>
            <a:off x="3707904" y="5741253"/>
            <a:ext cx="1217000" cy="830997"/>
          </a:xfrm>
          <a:prstGeom prst="rect">
            <a:avLst/>
          </a:prstGeom>
          <a:noFill/>
        </p:spPr>
        <p:txBody>
          <a:bodyPr wrap="none" rtlCol="0">
            <a:spAutoFit/>
          </a:bodyPr>
          <a:lstStyle/>
          <a:p>
            <a:pPr algn="ctr"/>
            <a:r>
              <a:rPr lang="en-US" i="1" dirty="0" smtClean="0">
                <a:solidFill>
                  <a:schemeClr val="tx1"/>
                </a:solidFill>
                <a:latin typeface="Calibri" charset="0"/>
                <a:ea typeface="Calibri" charset="0"/>
                <a:cs typeface="Calibri" charset="0"/>
              </a:rPr>
              <a:t>U</a:t>
            </a:r>
            <a:r>
              <a:rPr lang="en-US" dirty="0" smtClean="0">
                <a:solidFill>
                  <a:schemeClr val="tx1"/>
                </a:solidFill>
                <a:latin typeface="Calibri" charset="0"/>
                <a:ea typeface="Calibri" charset="0"/>
                <a:cs typeface="Calibri" charset="0"/>
              </a:rPr>
              <a:t> = 1.25</a:t>
            </a:r>
          </a:p>
          <a:p>
            <a:pPr algn="ctr"/>
            <a:r>
              <a:rPr lang="en-US" dirty="0" smtClean="0">
                <a:solidFill>
                  <a:schemeClr val="tx1"/>
                </a:solidFill>
                <a:latin typeface="Calibri" charset="0"/>
                <a:ea typeface="Calibri" charset="0"/>
                <a:cs typeface="Calibri" charset="0"/>
              </a:rPr>
              <a:t>RM</a:t>
            </a:r>
            <a:endParaRPr lang="en-US"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91216489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0514" name="Rectangle 1"/>
              <p:cNvSpPr>
                <a:spLocks noGrp="1" noChangeArrowheads="1"/>
              </p:cNvSpPr>
              <p:nvPr>
                <p:ph type="body" idx="1"/>
              </p:nvPr>
            </p:nvSpPr>
            <p:spPr/>
            <p:txBody>
              <a:bodyPr/>
              <a:lstStyle/>
              <a:p>
                <a:pPr eaLnBrk="1" hangingPunct="1">
                  <a:spcBef>
                    <a:spcPts val="2200"/>
                  </a:spcBef>
                </a:pPr>
                <a:r>
                  <a:rPr lang="en-US" sz="1800" i="1" dirty="0" smtClean="0">
                    <a:solidFill>
                      <a:schemeClr val="tx1"/>
                    </a:solidFill>
                    <a:latin typeface="Calibri" charset="0"/>
                    <a:ea typeface="Calibri" charset="0"/>
                    <a:cs typeface="Calibri" charset="0"/>
                  </a:rPr>
                  <a:t>Permanent </a:t>
                </a:r>
                <a:r>
                  <a:rPr lang="en-US" sz="1800" dirty="0" smtClean="0">
                    <a:solidFill>
                      <a:schemeClr val="tx1"/>
                    </a:solidFill>
                    <a:latin typeface="Calibri" charset="0"/>
                    <a:ea typeface="Calibri" charset="0"/>
                    <a:cs typeface="Calibri" charset="0"/>
                  </a:rPr>
                  <a:t>Overload </a:t>
                </a:r>
                <a:r>
                  <a:rPr lang="en-US" sz="1800" dirty="0" smtClean="0">
                    <a:solidFill>
                      <a:schemeClr val="tx1"/>
                    </a:solidFill>
                    <a:latin typeface="Calibri" charset="0"/>
                    <a:ea typeface="Calibri" charset="0"/>
                    <a:cs typeface="Calibri" charset="0"/>
                    <a:sym typeface="Wingdings"/>
                  </a:rPr>
                  <a:t> </a:t>
                </a:r>
                <a14:m>
                  <m:oMath xmlns:m="http://schemas.openxmlformats.org/officeDocument/2006/math">
                    <m:r>
                      <a:rPr lang="en-US" sz="1800" b="0" i="1" smtClean="0">
                        <a:solidFill>
                          <a:schemeClr val="tx1"/>
                        </a:solidFill>
                        <a:latin typeface="Cambria Math" charset="0"/>
                        <a:ea typeface="Calibri" charset="0"/>
                        <a:cs typeface="Calibri" charset="0"/>
                        <a:sym typeface="Wingdings"/>
                      </a:rPr>
                      <m:t>𝑈</m:t>
                    </m:r>
                    <m:r>
                      <a:rPr lang="en-US" sz="1800" b="0" i="1" smtClean="0">
                        <a:solidFill>
                          <a:schemeClr val="tx1"/>
                        </a:solidFill>
                        <a:latin typeface="Cambria Math" charset="0"/>
                        <a:ea typeface="Calibri" charset="0"/>
                        <a:cs typeface="Calibri" charset="0"/>
                        <a:sym typeface="Wingdings"/>
                      </a:rPr>
                      <m:t>&gt;1</m:t>
                    </m:r>
                  </m:oMath>
                </a14:m>
                <a:endParaRPr lang="en-US" sz="1800" dirty="0" smtClean="0">
                  <a:solidFill>
                    <a:schemeClr val="tx1"/>
                  </a:solidFill>
                  <a:latin typeface="Calibri" charset="0"/>
                  <a:ea typeface="Calibri" charset="0"/>
                  <a:cs typeface="Calibri" charset="0"/>
                </a:endParaRPr>
              </a:p>
              <a:p>
                <a:pPr eaLnBrk="1" hangingPunct="1">
                  <a:spcBef>
                    <a:spcPts val="2200"/>
                  </a:spcBef>
                </a:pPr>
                <a:r>
                  <a:rPr lang="en-US" sz="1800" b="1" dirty="0" smtClean="0">
                    <a:solidFill>
                      <a:schemeClr val="tx1"/>
                    </a:solidFill>
                    <a:latin typeface="Calibri" charset="0"/>
                    <a:ea typeface="Calibri" charset="0"/>
                    <a:cs typeface="Calibri" charset="0"/>
                  </a:rPr>
                  <a:t>EDF: </a:t>
                </a:r>
                <a:r>
                  <a:rPr lang="en-US" sz="1800" dirty="0" smtClean="0">
                    <a:solidFill>
                      <a:schemeClr val="tx1"/>
                    </a:solidFill>
                    <a:latin typeface="Calibri" charset="0"/>
                    <a:ea typeface="Calibri" charset="0"/>
                    <a:cs typeface="Calibri" charset="0"/>
                  </a:rPr>
                  <a:t>Interesting phenomenon happens; </a:t>
                </a:r>
                <a:r>
                  <a:rPr lang="en-US" sz="1800" i="1" dirty="0" smtClean="0">
                    <a:solidFill>
                      <a:schemeClr val="tx1"/>
                    </a:solidFill>
                    <a:latin typeface="Calibri" charset="0"/>
                    <a:ea typeface="Calibri" charset="0"/>
                    <a:cs typeface="Calibri" charset="0"/>
                  </a:rPr>
                  <a:t>Period rescaling</a:t>
                </a:r>
              </a:p>
              <a:p>
                <a:pPr lvl="1" eaLnBrk="1" hangingPunct="1">
                  <a:spcBef>
                    <a:spcPts val="2200"/>
                  </a:spcBef>
                </a:pPr>
                <a:r>
                  <a:rPr lang="en-US" sz="1800" i="1" dirty="0" smtClean="0">
                    <a:solidFill>
                      <a:schemeClr val="tx1"/>
                    </a:solidFill>
                    <a:latin typeface="Calibri" charset="0"/>
                    <a:ea typeface="Calibri" charset="0"/>
                    <a:cs typeface="Calibri" charset="0"/>
                  </a:rPr>
                  <a:t>On the long run, EDF will behave such that it appears that tasks were released at a lower rate </a:t>
                </a:r>
                <a:r>
                  <a:rPr lang="en-US" sz="1800" i="1" dirty="0" smtClean="0">
                    <a:solidFill>
                      <a:schemeClr val="tx1"/>
                    </a:solidFill>
                    <a:latin typeface="Calibri" charset="0"/>
                    <a:ea typeface="Calibri" charset="0"/>
                    <a:cs typeface="Calibri" charset="0"/>
                    <a:sym typeface="Wingdings"/>
                  </a:rPr>
                  <a:t> </a:t>
                </a:r>
                <a14:m>
                  <m:oMath xmlns:m="http://schemas.openxmlformats.org/officeDocument/2006/math">
                    <m:sSubSup>
                      <m:sSubSupPr>
                        <m:ctrlPr>
                          <a:rPr lang="en-US" sz="1800" b="0" i="1" smtClean="0">
                            <a:solidFill>
                              <a:schemeClr val="tx1"/>
                            </a:solidFill>
                            <a:latin typeface="Cambria Math" charset="0"/>
                            <a:ea typeface="Calibri" charset="0"/>
                            <a:cs typeface="Calibri" charset="0"/>
                            <a:sym typeface="Wingdings"/>
                          </a:rPr>
                        </m:ctrlPr>
                      </m:sSubSupPr>
                      <m:e>
                        <m:r>
                          <a:rPr lang="en-US" sz="1800" b="0" i="1" smtClean="0">
                            <a:solidFill>
                              <a:schemeClr val="tx1"/>
                            </a:solidFill>
                            <a:latin typeface="Cambria Math" charset="0"/>
                            <a:ea typeface="Calibri" charset="0"/>
                            <a:cs typeface="Calibri" charset="0"/>
                            <a:sym typeface="Wingdings"/>
                          </a:rPr>
                          <m:t>𝑃</m:t>
                        </m:r>
                      </m:e>
                      <m:sub>
                        <m:r>
                          <a:rPr lang="en-US" sz="1800" b="0" i="1" smtClean="0">
                            <a:solidFill>
                              <a:schemeClr val="tx1"/>
                            </a:solidFill>
                            <a:latin typeface="Cambria Math" charset="0"/>
                            <a:ea typeface="Calibri" charset="0"/>
                            <a:cs typeface="Calibri" charset="0"/>
                            <a:sym typeface="Wingdings"/>
                          </a:rPr>
                          <m:t>𝑖</m:t>
                        </m:r>
                      </m:sub>
                      <m:sup>
                        <m:r>
                          <a:rPr lang="en-US" sz="1800" b="0" i="1" smtClean="0">
                            <a:solidFill>
                              <a:schemeClr val="tx1"/>
                            </a:solidFill>
                            <a:latin typeface="Cambria Math" charset="0"/>
                            <a:ea typeface="Calibri" charset="0"/>
                            <a:cs typeface="Calibri" charset="0"/>
                            <a:sym typeface="Wingdings"/>
                          </a:rPr>
                          <m:t>′</m:t>
                        </m:r>
                      </m:sup>
                    </m:sSubSup>
                    <m:r>
                      <a:rPr lang="en-US" sz="1800" b="0" i="1" smtClean="0">
                        <a:solidFill>
                          <a:schemeClr val="tx1"/>
                        </a:solidFill>
                        <a:latin typeface="Cambria Math" charset="0"/>
                        <a:ea typeface="Calibri" charset="0"/>
                        <a:cs typeface="Calibri" charset="0"/>
                        <a:sym typeface="Wingdings"/>
                      </a:rPr>
                      <m:t>=</m:t>
                    </m:r>
                    <m:r>
                      <a:rPr lang="en-US" sz="1800" b="0" i="1" smtClean="0">
                        <a:solidFill>
                          <a:schemeClr val="tx1"/>
                        </a:solidFill>
                        <a:latin typeface="Cambria Math" charset="0"/>
                        <a:ea typeface="Calibri" charset="0"/>
                        <a:cs typeface="Calibri" charset="0"/>
                        <a:sym typeface="Wingdings"/>
                      </a:rPr>
                      <m:t>𝑈</m:t>
                    </m:r>
                    <m:sSub>
                      <m:sSubPr>
                        <m:ctrlPr>
                          <a:rPr lang="en-US" sz="1800" b="0" i="1" smtClean="0">
                            <a:solidFill>
                              <a:schemeClr val="tx1"/>
                            </a:solidFill>
                            <a:latin typeface="Cambria Math" charset="0"/>
                            <a:ea typeface="Calibri" charset="0"/>
                            <a:cs typeface="Calibri" charset="0"/>
                            <a:sym typeface="Wingdings"/>
                          </a:rPr>
                        </m:ctrlPr>
                      </m:sSubPr>
                      <m:e>
                        <m:r>
                          <a:rPr lang="en-US" sz="1800" b="0" i="1" smtClean="0">
                            <a:solidFill>
                              <a:schemeClr val="tx1"/>
                            </a:solidFill>
                            <a:latin typeface="Cambria Math" charset="0"/>
                            <a:ea typeface="Calibri" charset="0"/>
                            <a:cs typeface="Calibri" charset="0"/>
                            <a:sym typeface="Wingdings"/>
                          </a:rPr>
                          <m:t>𝑃</m:t>
                        </m:r>
                      </m:e>
                      <m:sub>
                        <m:r>
                          <a:rPr lang="en-US" sz="1800" b="0" i="1" smtClean="0">
                            <a:solidFill>
                              <a:schemeClr val="tx1"/>
                            </a:solidFill>
                            <a:latin typeface="Cambria Math" charset="0"/>
                            <a:ea typeface="Calibri" charset="0"/>
                            <a:cs typeface="Calibri" charset="0"/>
                            <a:sym typeface="Wingdings"/>
                          </a:rPr>
                          <m:t>𝑖</m:t>
                        </m:r>
                      </m:sub>
                    </m:sSub>
                  </m:oMath>
                </a14:m>
                <a:endParaRPr lang="en-US" sz="1800" dirty="0" smtClean="0">
                  <a:solidFill>
                    <a:schemeClr val="tx1"/>
                  </a:solidFill>
                  <a:latin typeface="Calibri" charset="0"/>
                  <a:ea typeface="Calibri" charset="0"/>
                  <a:cs typeface="Calibri" charset="0"/>
                </a:endParaRPr>
              </a:p>
              <a:p>
                <a:pPr eaLnBrk="1" hangingPunct="1"/>
                <a:endParaRPr lang="en-US" sz="1800" dirty="0" smtClean="0">
                  <a:latin typeface="Calibri" charset="0"/>
                  <a:ea typeface="Calibri" charset="0"/>
                  <a:cs typeface="Calibri" charset="0"/>
                </a:endParaRPr>
              </a:p>
            </p:txBody>
          </p:sp>
        </mc:Choice>
        <mc:Fallback xmlns="">
          <p:sp>
            <p:nvSpPr>
              <p:cNvPr id="320514" name="Rectangle 1"/>
              <p:cNvSpPr>
                <a:spLocks noGrp="1" noRot="1" noChangeAspect="1" noMove="1" noResize="1" noEditPoints="1" noAdjustHandles="1" noChangeArrowheads="1" noChangeShapeType="1" noTextEdit="1"/>
              </p:cNvSpPr>
              <p:nvPr>
                <p:ph type="body" idx="1"/>
              </p:nvPr>
            </p:nvSpPr>
            <p:spPr>
              <a:blipFill rotWithShape="0">
                <a:blip r:embed="rId2"/>
                <a:stretch>
                  <a:fillRect l="-1243" t="-1055"/>
                </a:stretch>
              </a:blipFill>
            </p:spPr>
            <p:txBody>
              <a:bodyPr/>
              <a:lstStyle/>
              <a:p>
                <a:r>
                  <a:rPr lang="en-US">
                    <a:noFill/>
                  </a:rPr>
                  <a:t> </a:t>
                </a:r>
              </a:p>
            </p:txBody>
          </p:sp>
        </mc:Fallback>
      </mc:AlternateContent>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Predictability and Stability: </a:t>
            </a:r>
            <a:r>
              <a:rPr lang="en-US" i="1" dirty="0" smtClean="0">
                <a:latin typeface="Calibri" charset="0"/>
                <a:ea typeface="Calibri" charset="0"/>
                <a:cs typeface="Calibri" charset="0"/>
              </a:rPr>
              <a:t>Permanent </a:t>
            </a:r>
            <a:r>
              <a:rPr lang="en-US" dirty="0" smtClean="0">
                <a:latin typeface="Calibri" charset="0"/>
                <a:ea typeface="Calibri" charset="0"/>
                <a:cs typeface="Calibri" charset="0"/>
              </a:rPr>
              <a:t>Overload</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26</a:t>
            </a:fld>
            <a:endParaRPr lang="en-US" sz="900" dirty="0">
              <a:solidFill>
                <a:schemeClr val="tx1"/>
              </a:solidFill>
              <a:latin typeface="Calibri" charset="0"/>
              <a:ea typeface="Calibri" charset="0"/>
              <a:cs typeface="Calibri" charset="0"/>
              <a:sym typeface="Helvetica Neue" pitchFamily="-107" charset="0"/>
            </a:endParaRPr>
          </a:p>
        </p:txBody>
      </p:sp>
      <p:pic>
        <p:nvPicPr>
          <p:cNvPr id="2" name="Picture 1"/>
          <p:cNvPicPr>
            <a:picLocks noChangeAspect="1"/>
          </p:cNvPicPr>
          <p:nvPr/>
        </p:nvPicPr>
        <p:blipFill>
          <a:blip r:embed="rId3"/>
          <a:stretch>
            <a:fillRect/>
          </a:stretch>
        </p:blipFill>
        <p:spPr>
          <a:xfrm>
            <a:off x="636166" y="3949700"/>
            <a:ext cx="7884368" cy="1006817"/>
          </a:xfrm>
          <a:prstGeom prst="rect">
            <a:avLst/>
          </a:prstGeom>
        </p:spPr>
      </p:pic>
      <p:pic>
        <p:nvPicPr>
          <p:cNvPr id="4" name="Picture 3"/>
          <p:cNvPicPr>
            <a:picLocks noChangeAspect="1"/>
          </p:cNvPicPr>
          <p:nvPr/>
        </p:nvPicPr>
        <p:blipFill>
          <a:blip r:embed="rId4"/>
          <a:stretch>
            <a:fillRect/>
          </a:stretch>
        </p:blipFill>
        <p:spPr>
          <a:xfrm>
            <a:off x="1288122" y="6287121"/>
            <a:ext cx="7263085" cy="264112"/>
          </a:xfrm>
          <a:prstGeom prst="rect">
            <a:avLst/>
          </a:prstGeom>
        </p:spPr>
      </p:pic>
      <p:pic>
        <p:nvPicPr>
          <p:cNvPr id="5" name="Picture 4"/>
          <p:cNvPicPr>
            <a:picLocks noChangeAspect="1"/>
          </p:cNvPicPr>
          <p:nvPr/>
        </p:nvPicPr>
        <p:blipFill>
          <a:blip r:embed="rId5"/>
          <a:stretch>
            <a:fillRect/>
          </a:stretch>
        </p:blipFill>
        <p:spPr>
          <a:xfrm>
            <a:off x="2292350" y="5077665"/>
            <a:ext cx="4559300" cy="1041400"/>
          </a:xfrm>
          <a:prstGeom prst="rect">
            <a:avLst/>
          </a:prstGeom>
        </p:spPr>
      </p:pic>
    </p:spTree>
    <p:extLst>
      <p:ext uri="{BB962C8B-B14F-4D97-AF65-F5344CB8AC3E}">
        <p14:creationId xmlns:p14="http://schemas.microsoft.com/office/powerpoint/2010/main" val="662596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5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05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0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0514" name="Rectangle 1"/>
              <p:cNvSpPr>
                <a:spLocks noGrp="1" noChangeArrowheads="1"/>
              </p:cNvSpPr>
              <p:nvPr>
                <p:ph type="body" idx="1"/>
              </p:nvPr>
            </p:nvSpPr>
            <p:spPr/>
            <p:txBody>
              <a:bodyPr/>
              <a:lstStyle/>
              <a:p>
                <a:pPr eaLnBrk="1" hangingPunct="1">
                  <a:spcBef>
                    <a:spcPts val="2200"/>
                  </a:spcBef>
                </a:pPr>
                <a:r>
                  <a:rPr lang="en-US" sz="1800" i="1" dirty="0" smtClean="0">
                    <a:solidFill>
                      <a:schemeClr val="tx1"/>
                    </a:solidFill>
                    <a:latin typeface="Calibri" charset="0"/>
                    <a:ea typeface="Calibri" charset="0"/>
                    <a:cs typeface="Calibri" charset="0"/>
                  </a:rPr>
                  <a:t>Permanent </a:t>
                </a:r>
                <a:r>
                  <a:rPr lang="en-US" sz="1800" dirty="0" smtClean="0">
                    <a:solidFill>
                      <a:schemeClr val="tx1"/>
                    </a:solidFill>
                    <a:latin typeface="Calibri" charset="0"/>
                    <a:ea typeface="Calibri" charset="0"/>
                    <a:cs typeface="Calibri" charset="0"/>
                  </a:rPr>
                  <a:t>Overload </a:t>
                </a:r>
                <a:r>
                  <a:rPr lang="en-US" sz="1800" dirty="0" smtClean="0">
                    <a:solidFill>
                      <a:schemeClr val="tx1"/>
                    </a:solidFill>
                    <a:latin typeface="Calibri" charset="0"/>
                    <a:ea typeface="Calibri" charset="0"/>
                    <a:cs typeface="Calibri" charset="0"/>
                    <a:sym typeface="Wingdings"/>
                  </a:rPr>
                  <a:t> </a:t>
                </a:r>
                <a14:m>
                  <m:oMath xmlns:m="http://schemas.openxmlformats.org/officeDocument/2006/math">
                    <m:r>
                      <a:rPr lang="en-US" sz="1800" b="0" i="1" smtClean="0">
                        <a:solidFill>
                          <a:schemeClr val="tx1"/>
                        </a:solidFill>
                        <a:latin typeface="Cambria Math" charset="0"/>
                        <a:ea typeface="Calibri" charset="0"/>
                        <a:cs typeface="Calibri" charset="0"/>
                        <a:sym typeface="Wingdings"/>
                      </a:rPr>
                      <m:t>𝑈</m:t>
                    </m:r>
                    <m:r>
                      <a:rPr lang="en-US" sz="1800" b="0" i="1" smtClean="0">
                        <a:solidFill>
                          <a:schemeClr val="tx1"/>
                        </a:solidFill>
                        <a:latin typeface="Cambria Math" charset="0"/>
                        <a:ea typeface="Calibri" charset="0"/>
                        <a:cs typeface="Calibri" charset="0"/>
                        <a:sym typeface="Wingdings"/>
                      </a:rPr>
                      <m:t>&gt;1</m:t>
                    </m:r>
                  </m:oMath>
                </a14:m>
                <a:endParaRPr lang="en-US" sz="1800" dirty="0" smtClean="0">
                  <a:solidFill>
                    <a:schemeClr val="tx1"/>
                  </a:solidFill>
                  <a:latin typeface="Calibri" charset="0"/>
                  <a:ea typeface="Calibri" charset="0"/>
                  <a:cs typeface="Calibri" charset="0"/>
                </a:endParaRPr>
              </a:p>
              <a:p>
                <a:pPr eaLnBrk="1" hangingPunct="1">
                  <a:spcBef>
                    <a:spcPts val="2200"/>
                  </a:spcBef>
                </a:pPr>
                <a:r>
                  <a:rPr lang="en-US" sz="1800" b="1" dirty="0" smtClean="0">
                    <a:solidFill>
                      <a:schemeClr val="tx1"/>
                    </a:solidFill>
                    <a:latin typeface="Calibri" charset="0"/>
                    <a:ea typeface="Calibri" charset="0"/>
                    <a:cs typeface="Calibri" charset="0"/>
                  </a:rPr>
                  <a:t>EDF </a:t>
                </a:r>
                <a:r>
                  <a:rPr lang="en-US" sz="1800" i="1" dirty="0" smtClean="0">
                    <a:solidFill>
                      <a:schemeClr val="tx1"/>
                    </a:solidFill>
                    <a:latin typeface="Calibri" charset="0"/>
                    <a:ea typeface="Calibri" charset="0"/>
                    <a:cs typeface="Calibri" charset="0"/>
                  </a:rPr>
                  <a:t>Period rescaling</a:t>
                </a:r>
              </a:p>
              <a:p>
                <a:pPr eaLnBrk="1" hangingPunct="1"/>
                <a:endParaRPr lang="en-US" sz="1800" dirty="0" smtClean="0">
                  <a:solidFill>
                    <a:schemeClr val="tx1"/>
                  </a:solidFill>
                  <a:latin typeface="Calibri" charset="0"/>
                  <a:ea typeface="Calibri" charset="0"/>
                  <a:cs typeface="Calibri" charset="0"/>
                </a:endParaRPr>
              </a:p>
            </p:txBody>
          </p:sp>
        </mc:Choice>
        <mc:Fallback xmlns="">
          <p:sp>
            <p:nvSpPr>
              <p:cNvPr id="320514" name="Rectangle 1"/>
              <p:cNvSpPr>
                <a:spLocks noGrp="1" noRot="1" noChangeAspect="1" noMove="1" noResize="1" noEditPoints="1" noAdjustHandles="1" noChangeArrowheads="1" noChangeShapeType="1" noTextEdit="1"/>
              </p:cNvSpPr>
              <p:nvPr>
                <p:ph type="body" idx="1"/>
              </p:nvPr>
            </p:nvSpPr>
            <p:spPr>
              <a:blipFill rotWithShape="0">
                <a:blip r:embed="rId3"/>
                <a:stretch>
                  <a:fillRect l="-1243" t="-1055"/>
                </a:stretch>
              </a:blipFill>
            </p:spPr>
            <p:txBody>
              <a:bodyPr/>
              <a:lstStyle/>
              <a:p>
                <a:r>
                  <a:rPr lang="en-US">
                    <a:noFill/>
                  </a:rPr>
                  <a:t> </a:t>
                </a:r>
              </a:p>
            </p:txBody>
          </p:sp>
        </mc:Fallback>
      </mc:AlternateContent>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latin typeface="Calibri" charset="0"/>
              <a:ea typeface="Calibri" charset="0"/>
              <a:cs typeface="Calibri" charset="0"/>
            </a:endParaRPr>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Predictability and Stability: </a:t>
            </a:r>
            <a:r>
              <a:rPr lang="en-US" i="1" dirty="0" smtClean="0">
                <a:latin typeface="Calibri" charset="0"/>
                <a:ea typeface="Calibri" charset="0"/>
                <a:cs typeface="Calibri" charset="0"/>
              </a:rPr>
              <a:t>Permanent </a:t>
            </a:r>
            <a:r>
              <a:rPr lang="en-US" dirty="0" smtClean="0">
                <a:latin typeface="Calibri" charset="0"/>
                <a:ea typeface="Calibri" charset="0"/>
                <a:cs typeface="Calibri" charset="0"/>
              </a:rPr>
              <a:t>Overload</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Calibri" charset="0"/>
                <a:ea typeface="Calibri" charset="0"/>
                <a:cs typeface="Calibri" charset="0"/>
                <a:sym typeface="Helvetica Neue" pitchFamily="-107" charset="0"/>
              </a:rPr>
              <a:pPr algn="r"/>
              <a:t>27</a:t>
            </a:fld>
            <a:endParaRPr lang="en-US" sz="900" dirty="0">
              <a:solidFill>
                <a:schemeClr val="tx1"/>
              </a:solidFill>
              <a:latin typeface="Calibri" charset="0"/>
              <a:ea typeface="Calibri" charset="0"/>
              <a:cs typeface="Calibri" charset="0"/>
              <a:sym typeface="Helvetica Neue" pitchFamily="-107" charset="0"/>
            </a:endParaRPr>
          </a:p>
        </p:txBody>
      </p:sp>
      <p:pic>
        <p:nvPicPr>
          <p:cNvPr id="3" name="Picture 2"/>
          <p:cNvPicPr>
            <a:picLocks noChangeAspect="1"/>
          </p:cNvPicPr>
          <p:nvPr/>
        </p:nvPicPr>
        <p:blipFill>
          <a:blip r:embed="rId4"/>
          <a:stretch>
            <a:fillRect/>
          </a:stretch>
        </p:blipFill>
        <p:spPr>
          <a:xfrm>
            <a:off x="118895" y="2795448"/>
            <a:ext cx="7045393" cy="1943327"/>
          </a:xfrm>
          <a:prstGeom prst="rect">
            <a:avLst/>
          </a:prstGeom>
        </p:spPr>
      </p:pic>
      <p:sp>
        <p:nvSpPr>
          <p:cNvPr id="8" name="TextBox 7"/>
          <p:cNvSpPr txBox="1"/>
          <p:nvPr/>
        </p:nvSpPr>
        <p:spPr>
          <a:xfrm>
            <a:off x="3370306" y="4759246"/>
            <a:ext cx="1047082" cy="707886"/>
          </a:xfrm>
          <a:prstGeom prst="rect">
            <a:avLst/>
          </a:prstGeom>
          <a:noFill/>
        </p:spPr>
        <p:txBody>
          <a:bodyPr wrap="none" rtlCol="0">
            <a:spAutoFit/>
          </a:bodyPr>
          <a:lstStyle/>
          <a:p>
            <a:pPr algn="ctr"/>
            <a:r>
              <a:rPr lang="en-US" sz="2000" i="1" dirty="0" smtClean="0">
                <a:solidFill>
                  <a:schemeClr val="tx1"/>
                </a:solidFill>
                <a:latin typeface="Calibri" charset="0"/>
                <a:ea typeface="Calibri" charset="0"/>
                <a:cs typeface="Calibri" charset="0"/>
              </a:rPr>
              <a:t>U</a:t>
            </a:r>
            <a:r>
              <a:rPr lang="en-US" sz="2000" dirty="0" smtClean="0">
                <a:solidFill>
                  <a:schemeClr val="tx1"/>
                </a:solidFill>
                <a:latin typeface="Calibri" charset="0"/>
                <a:ea typeface="Calibri" charset="0"/>
                <a:cs typeface="Calibri" charset="0"/>
              </a:rPr>
              <a:t> = 1.25</a:t>
            </a:r>
          </a:p>
          <a:p>
            <a:pPr algn="ctr"/>
            <a:r>
              <a:rPr lang="en-US" sz="2000" dirty="0" smtClean="0">
                <a:solidFill>
                  <a:schemeClr val="tx1"/>
                </a:solidFill>
                <a:latin typeface="Calibri" charset="0"/>
                <a:ea typeface="Calibri" charset="0"/>
                <a:cs typeface="Calibri" charset="0"/>
              </a:rPr>
              <a:t>EDF</a:t>
            </a:r>
            <a:endParaRPr lang="en-US" sz="2000" dirty="0">
              <a:solidFill>
                <a:schemeClr val="tx1"/>
              </a:solidFill>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9" name="TextBox 8"/>
              <p:cNvSpPr txBox="1"/>
              <p:nvPr/>
            </p:nvSpPr>
            <p:spPr>
              <a:xfrm>
                <a:off x="7032807" y="2959458"/>
                <a:ext cx="1706044" cy="33361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charset="0"/>
                              <a:ea typeface="Calibri" charset="0"/>
                              <a:cs typeface="Calibri" charset="0"/>
                            </a:rPr>
                          </m:ctrlPr>
                        </m:sSubSupPr>
                        <m:e>
                          <m:r>
                            <a:rPr lang="en-US" sz="1400" b="0" i="1" smtClean="0">
                              <a:solidFill>
                                <a:schemeClr val="tx1"/>
                              </a:solidFill>
                              <a:latin typeface="Cambria Math" charset="0"/>
                              <a:ea typeface="Calibri" charset="0"/>
                              <a:cs typeface="Calibri" charset="0"/>
                            </a:rPr>
                            <m:t>𝑃</m:t>
                          </m:r>
                        </m:e>
                        <m:sub>
                          <m:r>
                            <a:rPr lang="en-US" sz="1400" b="0" i="1" smtClean="0">
                              <a:solidFill>
                                <a:schemeClr val="tx1"/>
                              </a:solidFill>
                              <a:latin typeface="Cambria Math" charset="0"/>
                              <a:ea typeface="Calibri" charset="0"/>
                              <a:cs typeface="Calibri" charset="0"/>
                            </a:rPr>
                            <m:t>1</m:t>
                          </m:r>
                        </m:sub>
                        <m:sup>
                          <m:r>
                            <a:rPr lang="en-US" sz="1400" b="0" i="1" smtClean="0">
                              <a:solidFill>
                                <a:schemeClr val="tx1"/>
                              </a:solidFill>
                              <a:latin typeface="Cambria Math" charset="0"/>
                              <a:ea typeface="Calibri" charset="0"/>
                              <a:cs typeface="Calibri" charset="0"/>
                            </a:rPr>
                            <m:t>′</m:t>
                          </m:r>
                        </m:sup>
                      </m:sSubSup>
                      <m:r>
                        <a:rPr lang="en-US" sz="1400" b="0" i="1" smtClean="0">
                          <a:solidFill>
                            <a:schemeClr val="tx1"/>
                          </a:solidFill>
                          <a:latin typeface="Cambria Math" charset="0"/>
                          <a:ea typeface="Calibri" charset="0"/>
                          <a:cs typeface="Calibri" charset="0"/>
                        </a:rPr>
                        <m:t>=8 ×1.25=10 </m:t>
                      </m:r>
                    </m:oMath>
                  </m:oMathPara>
                </a14:m>
                <a:endParaRPr lang="en-US" sz="1400" dirty="0">
                  <a:solidFill>
                    <a:schemeClr val="tx1"/>
                  </a:solidFill>
                  <a:latin typeface="Calibri" charset="0"/>
                  <a:ea typeface="Calibri" charset="0"/>
                  <a:cs typeface="Calibri"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032807" y="2959458"/>
                <a:ext cx="1706044" cy="333617"/>
              </a:xfrm>
              <a:prstGeom prst="rect">
                <a:avLst/>
              </a:prstGeom>
              <a:blipFill rotWithShape="0">
                <a:blip r:embed="rId5"/>
                <a:stretch>
                  <a:fillRect t="-67273"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026577" y="3530923"/>
                <a:ext cx="1805431" cy="33361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charset="0"/>
                              <a:ea typeface="Calibri" charset="0"/>
                              <a:cs typeface="Calibri" charset="0"/>
                            </a:rPr>
                          </m:ctrlPr>
                        </m:sSubSupPr>
                        <m:e>
                          <m:r>
                            <a:rPr lang="en-US" sz="1400" b="0" i="1" smtClean="0">
                              <a:solidFill>
                                <a:schemeClr val="tx1"/>
                              </a:solidFill>
                              <a:latin typeface="Cambria Math" charset="0"/>
                              <a:ea typeface="Calibri" charset="0"/>
                              <a:cs typeface="Calibri" charset="0"/>
                            </a:rPr>
                            <m:t>𝑃</m:t>
                          </m:r>
                        </m:e>
                        <m:sub>
                          <m:r>
                            <a:rPr lang="en-US" sz="1400" b="0" i="1" smtClean="0">
                              <a:solidFill>
                                <a:schemeClr val="tx1"/>
                              </a:solidFill>
                              <a:latin typeface="Cambria Math" charset="0"/>
                              <a:ea typeface="Calibri" charset="0"/>
                              <a:cs typeface="Calibri" charset="0"/>
                            </a:rPr>
                            <m:t>2</m:t>
                          </m:r>
                        </m:sub>
                        <m:sup>
                          <m:r>
                            <a:rPr lang="en-US" sz="1400" b="0" i="1" smtClean="0">
                              <a:solidFill>
                                <a:schemeClr val="tx1"/>
                              </a:solidFill>
                              <a:latin typeface="Cambria Math" charset="0"/>
                              <a:ea typeface="Calibri" charset="0"/>
                              <a:cs typeface="Calibri" charset="0"/>
                            </a:rPr>
                            <m:t>′</m:t>
                          </m:r>
                        </m:sup>
                      </m:sSubSup>
                      <m:r>
                        <a:rPr lang="en-US" sz="1400" b="0" i="1" smtClean="0">
                          <a:solidFill>
                            <a:schemeClr val="tx1"/>
                          </a:solidFill>
                          <a:latin typeface="Cambria Math" charset="0"/>
                          <a:ea typeface="Calibri" charset="0"/>
                          <a:cs typeface="Calibri" charset="0"/>
                        </a:rPr>
                        <m:t>=12 ×1.25=15 </m:t>
                      </m:r>
                    </m:oMath>
                  </m:oMathPara>
                </a14:m>
                <a:endParaRPr lang="en-US" sz="1400" dirty="0">
                  <a:solidFill>
                    <a:schemeClr val="tx1"/>
                  </a:solidFill>
                  <a:latin typeface="Calibri" charset="0"/>
                  <a:ea typeface="Calibri" charset="0"/>
                  <a:cs typeface="Calibri"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026577" y="3530923"/>
                <a:ext cx="1805431" cy="333617"/>
              </a:xfrm>
              <a:prstGeom prst="rect">
                <a:avLst/>
              </a:prstGeom>
              <a:blipFill rotWithShape="0">
                <a:blip r:embed="rId6"/>
                <a:stretch>
                  <a:fillRect t="-69091"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026575" y="4138197"/>
                <a:ext cx="1805431" cy="33464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charset="0"/>
                              <a:ea typeface="Calibri" charset="0"/>
                              <a:cs typeface="Calibri" charset="0"/>
                            </a:rPr>
                          </m:ctrlPr>
                        </m:sSubSupPr>
                        <m:e>
                          <m:r>
                            <a:rPr lang="en-US" sz="1400" b="0" i="1" smtClean="0">
                              <a:solidFill>
                                <a:schemeClr val="tx1"/>
                              </a:solidFill>
                              <a:latin typeface="Cambria Math" charset="0"/>
                              <a:ea typeface="Calibri" charset="0"/>
                              <a:cs typeface="Calibri" charset="0"/>
                            </a:rPr>
                            <m:t>𝑃</m:t>
                          </m:r>
                        </m:e>
                        <m:sub>
                          <m:r>
                            <a:rPr lang="en-US" sz="1400" b="0" i="1" smtClean="0">
                              <a:solidFill>
                                <a:schemeClr val="tx1"/>
                              </a:solidFill>
                              <a:latin typeface="Cambria Math" charset="0"/>
                              <a:ea typeface="Calibri" charset="0"/>
                              <a:cs typeface="Calibri" charset="0"/>
                            </a:rPr>
                            <m:t>3</m:t>
                          </m:r>
                        </m:sub>
                        <m:sup>
                          <m:r>
                            <a:rPr lang="en-US" sz="1400" b="0" i="1" smtClean="0">
                              <a:solidFill>
                                <a:schemeClr val="tx1"/>
                              </a:solidFill>
                              <a:latin typeface="Cambria Math" charset="0"/>
                              <a:ea typeface="Calibri" charset="0"/>
                              <a:cs typeface="Calibri" charset="0"/>
                            </a:rPr>
                            <m:t>′</m:t>
                          </m:r>
                        </m:sup>
                      </m:sSubSup>
                      <m:r>
                        <a:rPr lang="en-US" sz="1400" b="0" i="1" smtClean="0">
                          <a:solidFill>
                            <a:schemeClr val="tx1"/>
                          </a:solidFill>
                          <a:latin typeface="Cambria Math" charset="0"/>
                          <a:ea typeface="Calibri" charset="0"/>
                          <a:cs typeface="Calibri" charset="0"/>
                        </a:rPr>
                        <m:t>=20 ×1.25=25 </m:t>
                      </m:r>
                    </m:oMath>
                  </m:oMathPara>
                </a14:m>
                <a:endParaRPr lang="en-US" sz="1400" dirty="0">
                  <a:solidFill>
                    <a:schemeClr val="tx1"/>
                  </a:solidFill>
                  <a:latin typeface="Calibri" charset="0"/>
                  <a:ea typeface="Calibri" charset="0"/>
                  <a:cs typeface="Calibri"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026575" y="4138197"/>
                <a:ext cx="1805431" cy="334643"/>
              </a:xfrm>
              <a:prstGeom prst="rect">
                <a:avLst/>
              </a:prstGeom>
              <a:blipFill rotWithShape="0">
                <a:blip r:embed="rId7"/>
                <a:stretch>
                  <a:fillRect t="-69091" b="-9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073492" y="5856443"/>
                <a:ext cx="4479175" cy="7420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dirty="0" smtClean="0">
                              <a:solidFill>
                                <a:schemeClr val="tx1"/>
                              </a:solidFill>
                              <a:latin typeface="Cambria Math" charset="0"/>
                              <a:ea typeface="Calibri" charset="0"/>
                              <a:cs typeface="Calibri" charset="0"/>
                            </a:rPr>
                          </m:ctrlPr>
                        </m:sSupPr>
                        <m:e>
                          <m:r>
                            <a:rPr lang="en-US" sz="2000" b="0" i="1" dirty="0" smtClean="0">
                              <a:solidFill>
                                <a:schemeClr val="tx1"/>
                              </a:solidFill>
                              <a:latin typeface="Cambria Math" charset="0"/>
                              <a:ea typeface="Calibri" charset="0"/>
                              <a:cs typeface="Calibri" charset="0"/>
                            </a:rPr>
                            <m:t>𝑈</m:t>
                          </m:r>
                        </m:e>
                        <m:sup>
                          <m:r>
                            <a:rPr lang="en-US" sz="2000" b="0" i="1" dirty="0" smtClean="0">
                              <a:solidFill>
                                <a:schemeClr val="tx1"/>
                              </a:solidFill>
                              <a:latin typeface="Cambria Math" charset="0"/>
                              <a:ea typeface="Calibri" charset="0"/>
                              <a:cs typeface="Calibri" charset="0"/>
                            </a:rPr>
                            <m:t>′</m:t>
                          </m:r>
                        </m:sup>
                      </m:sSup>
                      <m:r>
                        <a:rPr lang="en-US" sz="2000" i="1" dirty="0" smtClean="0">
                          <a:solidFill>
                            <a:schemeClr val="tx1"/>
                          </a:solidFill>
                          <a:latin typeface="Cambria Math" charset="0"/>
                          <a:ea typeface="Calibri" charset="0"/>
                          <a:cs typeface="Calibri" charset="0"/>
                        </a:rPr>
                        <m:t>=</m:t>
                      </m:r>
                      <m:f>
                        <m:fPr>
                          <m:ctrlPr>
                            <a:rPr lang="en-US" sz="2000" b="0" i="1" dirty="0" smtClean="0">
                              <a:solidFill>
                                <a:schemeClr val="tx1"/>
                              </a:solidFill>
                              <a:latin typeface="Cambria Math" charset="0"/>
                              <a:ea typeface="Calibri" charset="0"/>
                              <a:cs typeface="Calibri" charset="0"/>
                            </a:rPr>
                          </m:ctrlPr>
                        </m:fPr>
                        <m:num>
                          <m:sSub>
                            <m:sSubPr>
                              <m:ctrlPr>
                                <a:rPr lang="en-US" sz="2000" b="0" i="1" dirty="0" smtClean="0">
                                  <a:solidFill>
                                    <a:schemeClr val="tx1"/>
                                  </a:solidFill>
                                  <a:latin typeface="Cambria Math" charset="0"/>
                                  <a:ea typeface="Calibri" charset="0"/>
                                  <a:cs typeface="Calibri" charset="0"/>
                                </a:rPr>
                              </m:ctrlPr>
                            </m:sSubPr>
                            <m:e>
                              <m:r>
                                <a:rPr lang="en-US" sz="2000" b="0" i="1" dirty="0" smtClean="0">
                                  <a:solidFill>
                                    <a:schemeClr val="tx1"/>
                                  </a:solidFill>
                                  <a:latin typeface="Cambria Math" charset="0"/>
                                  <a:ea typeface="Calibri" charset="0"/>
                                  <a:cs typeface="Calibri" charset="0"/>
                                </a:rPr>
                                <m:t>𝑐</m:t>
                              </m:r>
                            </m:e>
                            <m:sub>
                              <m:r>
                                <a:rPr lang="en-US" sz="2000" b="0" i="1" dirty="0" smtClean="0">
                                  <a:solidFill>
                                    <a:schemeClr val="tx1"/>
                                  </a:solidFill>
                                  <a:latin typeface="Cambria Math" charset="0"/>
                                  <a:ea typeface="Calibri" charset="0"/>
                                  <a:cs typeface="Calibri" charset="0"/>
                                </a:rPr>
                                <m:t>1</m:t>
                              </m:r>
                            </m:sub>
                          </m:sSub>
                        </m:num>
                        <m:den>
                          <m:sSubSup>
                            <m:sSubSupPr>
                              <m:ctrlPr>
                                <a:rPr lang="en-US" sz="2000" b="0" i="1" dirty="0" smtClean="0">
                                  <a:solidFill>
                                    <a:schemeClr val="tx1"/>
                                  </a:solidFill>
                                  <a:latin typeface="Cambria Math" charset="0"/>
                                  <a:ea typeface="Calibri" charset="0"/>
                                  <a:cs typeface="Calibri" charset="0"/>
                                </a:rPr>
                              </m:ctrlPr>
                            </m:sSubSupPr>
                            <m:e>
                              <m:r>
                                <a:rPr lang="en-US" sz="2000" b="0" i="1" dirty="0" smtClean="0">
                                  <a:solidFill>
                                    <a:schemeClr val="tx1"/>
                                  </a:solidFill>
                                  <a:latin typeface="Cambria Math" charset="0"/>
                                  <a:ea typeface="Calibri" charset="0"/>
                                  <a:cs typeface="Calibri" charset="0"/>
                                </a:rPr>
                                <m:t>𝑃</m:t>
                              </m:r>
                            </m:e>
                            <m:sub>
                              <m:r>
                                <a:rPr lang="en-US" sz="2000" b="0" i="1" dirty="0" smtClean="0">
                                  <a:solidFill>
                                    <a:schemeClr val="tx1"/>
                                  </a:solidFill>
                                  <a:latin typeface="Cambria Math" charset="0"/>
                                  <a:ea typeface="Calibri" charset="0"/>
                                  <a:cs typeface="Calibri" charset="0"/>
                                </a:rPr>
                                <m:t>1</m:t>
                              </m:r>
                            </m:sub>
                            <m:sup>
                              <m:r>
                                <a:rPr lang="en-US" sz="2000" b="0" i="1" dirty="0" smtClean="0">
                                  <a:solidFill>
                                    <a:schemeClr val="tx1"/>
                                  </a:solidFill>
                                  <a:latin typeface="Cambria Math" charset="0"/>
                                  <a:ea typeface="Calibri" charset="0"/>
                                  <a:cs typeface="Calibri" charset="0"/>
                                </a:rPr>
                                <m:t>′</m:t>
                              </m:r>
                            </m:sup>
                          </m:sSubSup>
                        </m:den>
                      </m:f>
                      <m:r>
                        <a:rPr lang="en-US" sz="2000" b="0" i="1" dirty="0" smtClean="0">
                          <a:solidFill>
                            <a:schemeClr val="tx1"/>
                          </a:solidFill>
                          <a:latin typeface="Cambria Math" charset="0"/>
                          <a:ea typeface="Calibri" charset="0"/>
                          <a:cs typeface="Calibri" charset="0"/>
                        </a:rPr>
                        <m:t>+</m:t>
                      </m:r>
                      <m:f>
                        <m:fPr>
                          <m:ctrlPr>
                            <a:rPr lang="en-US" sz="2000" i="1" dirty="0">
                              <a:solidFill>
                                <a:schemeClr val="tx1"/>
                              </a:solidFill>
                              <a:latin typeface="Cambria Math" charset="0"/>
                              <a:ea typeface="Calibri" charset="0"/>
                              <a:cs typeface="Calibri" charset="0"/>
                            </a:rPr>
                          </m:ctrlPr>
                        </m:fPr>
                        <m:num>
                          <m:sSub>
                            <m:sSubPr>
                              <m:ctrlPr>
                                <a:rPr lang="en-US" sz="2000" i="1" dirty="0">
                                  <a:solidFill>
                                    <a:schemeClr val="tx1"/>
                                  </a:solidFill>
                                  <a:latin typeface="Cambria Math" charset="0"/>
                                  <a:ea typeface="Calibri" charset="0"/>
                                  <a:cs typeface="Calibri" charset="0"/>
                                </a:rPr>
                              </m:ctrlPr>
                            </m:sSubPr>
                            <m:e>
                              <m:r>
                                <a:rPr lang="en-US" sz="2000" i="1" dirty="0">
                                  <a:solidFill>
                                    <a:schemeClr val="tx1"/>
                                  </a:solidFill>
                                  <a:latin typeface="Cambria Math" charset="0"/>
                                  <a:ea typeface="Calibri" charset="0"/>
                                  <a:cs typeface="Calibri" charset="0"/>
                                </a:rPr>
                                <m:t>𝑐</m:t>
                              </m:r>
                            </m:e>
                            <m:sub>
                              <m:r>
                                <a:rPr lang="en-US" sz="2000" b="0" i="1" dirty="0" smtClean="0">
                                  <a:solidFill>
                                    <a:schemeClr val="tx1"/>
                                  </a:solidFill>
                                  <a:latin typeface="Cambria Math" charset="0"/>
                                  <a:ea typeface="Calibri" charset="0"/>
                                  <a:cs typeface="Calibri" charset="0"/>
                                </a:rPr>
                                <m:t>2</m:t>
                              </m:r>
                            </m:sub>
                          </m:sSub>
                        </m:num>
                        <m:den>
                          <m:sSubSup>
                            <m:sSubSupPr>
                              <m:ctrlPr>
                                <a:rPr lang="en-US" sz="2000" i="1" dirty="0">
                                  <a:solidFill>
                                    <a:schemeClr val="tx1"/>
                                  </a:solidFill>
                                  <a:latin typeface="Cambria Math" charset="0"/>
                                  <a:ea typeface="Calibri" charset="0"/>
                                  <a:cs typeface="Calibri" charset="0"/>
                                </a:rPr>
                              </m:ctrlPr>
                            </m:sSubSupPr>
                            <m:e>
                              <m:r>
                                <a:rPr lang="en-US" sz="2000" i="1" dirty="0">
                                  <a:solidFill>
                                    <a:schemeClr val="tx1"/>
                                  </a:solidFill>
                                  <a:latin typeface="Cambria Math" charset="0"/>
                                  <a:ea typeface="Calibri" charset="0"/>
                                  <a:cs typeface="Calibri" charset="0"/>
                                </a:rPr>
                                <m:t>𝑃</m:t>
                              </m:r>
                            </m:e>
                            <m:sub>
                              <m:r>
                                <a:rPr lang="en-US" sz="2000" b="0" i="1" dirty="0" smtClean="0">
                                  <a:solidFill>
                                    <a:schemeClr val="tx1"/>
                                  </a:solidFill>
                                  <a:latin typeface="Cambria Math" charset="0"/>
                                  <a:ea typeface="Calibri" charset="0"/>
                                  <a:cs typeface="Calibri" charset="0"/>
                                </a:rPr>
                                <m:t>2</m:t>
                              </m:r>
                            </m:sub>
                            <m:sup>
                              <m:r>
                                <a:rPr lang="en-US" sz="2000" i="1" dirty="0">
                                  <a:solidFill>
                                    <a:schemeClr val="tx1"/>
                                  </a:solidFill>
                                  <a:latin typeface="Cambria Math" charset="0"/>
                                  <a:ea typeface="Calibri" charset="0"/>
                                  <a:cs typeface="Calibri" charset="0"/>
                                </a:rPr>
                                <m:t>′</m:t>
                              </m:r>
                            </m:sup>
                          </m:sSubSup>
                        </m:den>
                      </m:f>
                      <m:r>
                        <a:rPr lang="en-US" sz="2000" b="0" i="1" dirty="0" smtClean="0">
                          <a:solidFill>
                            <a:schemeClr val="tx1"/>
                          </a:solidFill>
                          <a:latin typeface="Cambria Math" charset="0"/>
                          <a:ea typeface="Calibri" charset="0"/>
                          <a:cs typeface="Calibri" charset="0"/>
                        </a:rPr>
                        <m:t>+</m:t>
                      </m:r>
                      <m:f>
                        <m:fPr>
                          <m:ctrlPr>
                            <a:rPr lang="en-US" sz="2000" i="1" dirty="0">
                              <a:solidFill>
                                <a:schemeClr val="tx1"/>
                              </a:solidFill>
                              <a:latin typeface="Cambria Math" charset="0"/>
                              <a:ea typeface="Calibri" charset="0"/>
                              <a:cs typeface="Calibri" charset="0"/>
                            </a:rPr>
                          </m:ctrlPr>
                        </m:fPr>
                        <m:num>
                          <m:sSub>
                            <m:sSubPr>
                              <m:ctrlPr>
                                <a:rPr lang="en-US" sz="2000" i="1" dirty="0">
                                  <a:solidFill>
                                    <a:schemeClr val="tx1"/>
                                  </a:solidFill>
                                  <a:latin typeface="Cambria Math" charset="0"/>
                                  <a:ea typeface="Calibri" charset="0"/>
                                  <a:cs typeface="Calibri" charset="0"/>
                                </a:rPr>
                              </m:ctrlPr>
                            </m:sSubPr>
                            <m:e>
                              <m:r>
                                <a:rPr lang="en-US" sz="2000" i="1" dirty="0">
                                  <a:solidFill>
                                    <a:schemeClr val="tx1"/>
                                  </a:solidFill>
                                  <a:latin typeface="Cambria Math" charset="0"/>
                                  <a:ea typeface="Calibri" charset="0"/>
                                  <a:cs typeface="Calibri" charset="0"/>
                                </a:rPr>
                                <m:t>𝑐</m:t>
                              </m:r>
                            </m:e>
                            <m:sub>
                              <m:r>
                                <a:rPr lang="en-US" sz="2000" b="0" i="1" dirty="0" smtClean="0">
                                  <a:solidFill>
                                    <a:schemeClr val="tx1"/>
                                  </a:solidFill>
                                  <a:latin typeface="Cambria Math" charset="0"/>
                                  <a:ea typeface="Calibri" charset="0"/>
                                  <a:cs typeface="Calibri" charset="0"/>
                                </a:rPr>
                                <m:t>3</m:t>
                              </m:r>
                            </m:sub>
                          </m:sSub>
                        </m:num>
                        <m:den>
                          <m:sSubSup>
                            <m:sSubSupPr>
                              <m:ctrlPr>
                                <a:rPr lang="en-US" sz="2000" i="1" dirty="0">
                                  <a:solidFill>
                                    <a:schemeClr val="tx1"/>
                                  </a:solidFill>
                                  <a:latin typeface="Cambria Math" charset="0"/>
                                  <a:ea typeface="Calibri" charset="0"/>
                                  <a:cs typeface="Calibri" charset="0"/>
                                </a:rPr>
                              </m:ctrlPr>
                            </m:sSubSupPr>
                            <m:e>
                              <m:r>
                                <a:rPr lang="en-US" sz="2000" i="1" dirty="0">
                                  <a:solidFill>
                                    <a:schemeClr val="tx1"/>
                                  </a:solidFill>
                                  <a:latin typeface="Cambria Math" charset="0"/>
                                  <a:ea typeface="Calibri" charset="0"/>
                                  <a:cs typeface="Calibri" charset="0"/>
                                </a:rPr>
                                <m:t>𝑃</m:t>
                              </m:r>
                            </m:e>
                            <m:sub>
                              <m:r>
                                <a:rPr lang="en-US" sz="2000" b="0" i="1" dirty="0" smtClean="0">
                                  <a:solidFill>
                                    <a:schemeClr val="tx1"/>
                                  </a:solidFill>
                                  <a:latin typeface="Cambria Math" charset="0"/>
                                  <a:ea typeface="Calibri" charset="0"/>
                                  <a:cs typeface="Calibri" charset="0"/>
                                </a:rPr>
                                <m:t>3</m:t>
                              </m:r>
                            </m:sub>
                            <m:sup>
                              <m:r>
                                <a:rPr lang="en-US" sz="2000" i="1" dirty="0">
                                  <a:solidFill>
                                    <a:schemeClr val="tx1"/>
                                  </a:solidFill>
                                  <a:latin typeface="Cambria Math" charset="0"/>
                                  <a:ea typeface="Calibri" charset="0"/>
                                  <a:cs typeface="Calibri" charset="0"/>
                                </a:rPr>
                                <m:t>′</m:t>
                              </m:r>
                            </m:sup>
                          </m:sSubSup>
                        </m:den>
                      </m:f>
                      <m:r>
                        <a:rPr lang="en-US" sz="2000" b="0" i="1" dirty="0" smtClean="0">
                          <a:solidFill>
                            <a:schemeClr val="tx1"/>
                          </a:solidFill>
                          <a:latin typeface="Cambria Math" charset="0"/>
                          <a:ea typeface="Calibri" charset="0"/>
                          <a:cs typeface="Calibri" charset="0"/>
                        </a:rPr>
                        <m:t>=</m:t>
                      </m:r>
                      <m:f>
                        <m:fPr>
                          <m:ctrlPr>
                            <a:rPr lang="en-US" sz="2000" b="0" i="1" dirty="0" smtClean="0">
                              <a:solidFill>
                                <a:schemeClr val="tx1"/>
                              </a:solidFill>
                              <a:latin typeface="Cambria Math" charset="0"/>
                              <a:ea typeface="Calibri" charset="0"/>
                              <a:cs typeface="Calibri" charset="0"/>
                            </a:rPr>
                          </m:ctrlPr>
                        </m:fPr>
                        <m:num>
                          <m:r>
                            <a:rPr lang="en-US" sz="2000" b="0" i="1" dirty="0" smtClean="0">
                              <a:solidFill>
                                <a:schemeClr val="tx1"/>
                              </a:solidFill>
                              <a:latin typeface="Cambria Math" charset="0"/>
                              <a:ea typeface="Calibri" charset="0"/>
                              <a:cs typeface="Calibri" charset="0"/>
                            </a:rPr>
                            <m:t>4</m:t>
                          </m:r>
                        </m:num>
                        <m:den>
                          <m:r>
                            <a:rPr lang="en-US" sz="2000" b="0" i="1" dirty="0" smtClean="0">
                              <a:solidFill>
                                <a:schemeClr val="tx1"/>
                              </a:solidFill>
                              <a:latin typeface="Cambria Math" charset="0"/>
                              <a:ea typeface="Calibri" charset="0"/>
                              <a:cs typeface="Calibri" charset="0"/>
                            </a:rPr>
                            <m:t>10</m:t>
                          </m:r>
                        </m:den>
                      </m:f>
                      <m:r>
                        <a:rPr lang="en-US" sz="2000" b="0" i="1" dirty="0" smtClean="0">
                          <a:solidFill>
                            <a:schemeClr val="tx1"/>
                          </a:solidFill>
                          <a:latin typeface="Cambria Math" charset="0"/>
                          <a:ea typeface="Calibri" charset="0"/>
                          <a:cs typeface="Calibri" charset="0"/>
                        </a:rPr>
                        <m:t>+</m:t>
                      </m:r>
                      <m:f>
                        <m:fPr>
                          <m:ctrlPr>
                            <a:rPr lang="en-US" sz="2000" b="0" i="1" dirty="0" smtClean="0">
                              <a:solidFill>
                                <a:schemeClr val="tx1"/>
                              </a:solidFill>
                              <a:latin typeface="Cambria Math" charset="0"/>
                              <a:ea typeface="Calibri" charset="0"/>
                              <a:cs typeface="Calibri" charset="0"/>
                            </a:rPr>
                          </m:ctrlPr>
                        </m:fPr>
                        <m:num>
                          <m:r>
                            <a:rPr lang="en-US" sz="2000" b="0" i="1" dirty="0" smtClean="0">
                              <a:solidFill>
                                <a:schemeClr val="tx1"/>
                              </a:solidFill>
                              <a:latin typeface="Cambria Math" charset="0"/>
                              <a:ea typeface="Calibri" charset="0"/>
                              <a:cs typeface="Calibri" charset="0"/>
                            </a:rPr>
                            <m:t>6</m:t>
                          </m:r>
                        </m:num>
                        <m:den>
                          <m:r>
                            <a:rPr lang="en-US" sz="2000" b="0" i="1" dirty="0" smtClean="0">
                              <a:solidFill>
                                <a:schemeClr val="tx1"/>
                              </a:solidFill>
                              <a:latin typeface="Cambria Math" charset="0"/>
                              <a:ea typeface="Calibri" charset="0"/>
                              <a:cs typeface="Calibri" charset="0"/>
                            </a:rPr>
                            <m:t>15</m:t>
                          </m:r>
                        </m:den>
                      </m:f>
                      <m:r>
                        <a:rPr lang="en-US" sz="2000" b="0" i="1" dirty="0" smtClean="0">
                          <a:solidFill>
                            <a:schemeClr val="tx1"/>
                          </a:solidFill>
                          <a:latin typeface="Cambria Math" charset="0"/>
                          <a:ea typeface="Calibri" charset="0"/>
                          <a:cs typeface="Calibri" charset="0"/>
                        </a:rPr>
                        <m:t>+</m:t>
                      </m:r>
                      <m:f>
                        <m:fPr>
                          <m:ctrlPr>
                            <a:rPr lang="en-US" sz="2000" b="0" i="1" dirty="0" smtClean="0">
                              <a:solidFill>
                                <a:schemeClr val="tx1"/>
                              </a:solidFill>
                              <a:latin typeface="Cambria Math" charset="0"/>
                              <a:ea typeface="Calibri" charset="0"/>
                              <a:cs typeface="Calibri" charset="0"/>
                            </a:rPr>
                          </m:ctrlPr>
                        </m:fPr>
                        <m:num>
                          <m:r>
                            <a:rPr lang="en-US" sz="2000" b="0" i="1" dirty="0" smtClean="0">
                              <a:solidFill>
                                <a:schemeClr val="tx1"/>
                              </a:solidFill>
                              <a:latin typeface="Cambria Math" charset="0"/>
                              <a:ea typeface="Calibri" charset="0"/>
                              <a:cs typeface="Calibri" charset="0"/>
                            </a:rPr>
                            <m:t>5</m:t>
                          </m:r>
                        </m:num>
                        <m:den>
                          <m:r>
                            <a:rPr lang="en-US" sz="2000" b="0" i="1" dirty="0" smtClean="0">
                              <a:solidFill>
                                <a:schemeClr val="tx1"/>
                              </a:solidFill>
                              <a:latin typeface="Cambria Math" charset="0"/>
                              <a:ea typeface="Calibri" charset="0"/>
                              <a:cs typeface="Calibri" charset="0"/>
                            </a:rPr>
                            <m:t>25</m:t>
                          </m:r>
                        </m:den>
                      </m:f>
                      <m:r>
                        <a:rPr lang="en-US" sz="2000" b="0" i="1" dirty="0" smtClean="0">
                          <a:solidFill>
                            <a:schemeClr val="tx1"/>
                          </a:solidFill>
                          <a:latin typeface="Cambria Math" charset="0"/>
                          <a:ea typeface="Calibri" charset="0"/>
                          <a:cs typeface="Calibri" charset="0"/>
                        </a:rPr>
                        <m:t>=1</m:t>
                      </m:r>
                    </m:oMath>
                  </m:oMathPara>
                </a14:m>
                <a:endParaRPr lang="en-US" sz="2000" dirty="0" smtClean="0">
                  <a:solidFill>
                    <a:schemeClr val="tx1"/>
                  </a:solidFill>
                  <a:latin typeface="Calibri" charset="0"/>
                  <a:ea typeface="Calibri" charset="0"/>
                  <a:cs typeface="Calibri"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073492" y="5856443"/>
                <a:ext cx="4479175" cy="742063"/>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99342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a:spcBef>
                <a:spcPts val="2200"/>
              </a:spcBef>
            </a:pPr>
            <a:r>
              <a:rPr lang="en-US" sz="1800" dirty="0" smtClean="0">
                <a:solidFill>
                  <a:schemeClr val="tx1"/>
                </a:solidFill>
                <a:latin typeface="Calibri" charset="0"/>
                <a:ea typeface="Calibri" charset="0"/>
                <a:cs typeface="Calibri" charset="0"/>
              </a:rPr>
              <a:t>If job misses deadline it executes at a very high priority level (higher than all tasks that have not missed their deadlines)</a:t>
            </a:r>
          </a:p>
          <a:p>
            <a:pPr>
              <a:spcBef>
                <a:spcPts val="2200"/>
              </a:spcBef>
            </a:pPr>
            <a:r>
              <a:rPr lang="en-US" sz="1800" dirty="0" smtClean="0">
                <a:solidFill>
                  <a:schemeClr val="tx1"/>
                </a:solidFill>
                <a:latin typeface="Calibri" charset="0"/>
                <a:ea typeface="Calibri" charset="0"/>
                <a:cs typeface="Calibri" charset="0"/>
              </a:rPr>
              <a:t>If late job allowed to continue, will cause other jobs to miss their deadlines!</a:t>
            </a:r>
          </a:p>
          <a:p>
            <a:pPr>
              <a:spcBef>
                <a:spcPts val="2200"/>
              </a:spcBef>
            </a:pPr>
            <a:endParaRPr lang="en-US" sz="1800" dirty="0">
              <a:solidFill>
                <a:schemeClr val="tx1"/>
              </a:solidFill>
              <a:latin typeface="Calibri" charset="0"/>
              <a:ea typeface="Calibri" charset="0"/>
              <a:cs typeface="Calibri" charset="0"/>
            </a:endParaRPr>
          </a:p>
          <a:p>
            <a:endParaRPr lang="en-US" sz="1800" dirty="0" smtClean="0"/>
          </a:p>
          <a:p>
            <a:endParaRPr lang="en-US" sz="1800" dirty="0"/>
          </a:p>
          <a:p>
            <a:endParaRPr lang="en-US" sz="1800" dirty="0"/>
          </a:p>
          <a:p>
            <a:pPr>
              <a:spcBef>
                <a:spcPts val="1000"/>
              </a:spcBef>
            </a:pPr>
            <a:r>
              <a:rPr lang="en-US" sz="1800" dirty="0" smtClean="0">
                <a:solidFill>
                  <a:schemeClr val="tx1"/>
                </a:solidFill>
                <a:latin typeface="Calibri" charset="0"/>
                <a:ea typeface="Calibri" charset="0"/>
                <a:cs typeface="Calibri" charset="0"/>
              </a:rPr>
              <a:t>Need overrun management strategy (application dependent)</a:t>
            </a:r>
          </a:p>
          <a:p>
            <a:pPr lvl="1">
              <a:spcBef>
                <a:spcPts val="1000"/>
              </a:spcBef>
            </a:pPr>
            <a:r>
              <a:rPr lang="en-US" sz="1600" dirty="0" smtClean="0">
                <a:solidFill>
                  <a:schemeClr val="tx1"/>
                </a:solidFill>
                <a:latin typeface="Calibri" charset="0"/>
                <a:ea typeface="Calibri" charset="0"/>
                <a:cs typeface="Calibri" charset="0"/>
              </a:rPr>
              <a:t>E.g., schedule each late job at a lower priority than jobs that are not late</a:t>
            </a:r>
          </a:p>
          <a:p>
            <a:pPr lvl="1">
              <a:spcBef>
                <a:spcPts val="1000"/>
              </a:spcBef>
            </a:pPr>
            <a:r>
              <a:rPr lang="en-US" sz="1600" dirty="0" smtClean="0">
                <a:solidFill>
                  <a:schemeClr val="tx1"/>
                </a:solidFill>
                <a:latin typeface="Calibri" charset="0"/>
                <a:ea typeface="Calibri" charset="0"/>
                <a:cs typeface="Calibri" charset="0"/>
              </a:rPr>
              <a:t>Drop late job altogether </a:t>
            </a:r>
            <a:endParaRPr lang="en-US" sz="1600" dirty="0">
              <a:solidFill>
                <a:schemeClr val="tx1"/>
              </a:solidFill>
              <a:latin typeface="Calibri" charset="0"/>
              <a:ea typeface="Calibri" charset="0"/>
              <a:cs typeface="Calibri" charset="0"/>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20516" name="Rectangle 3"/>
          <p:cNvSpPr>
            <a:spLocks noGrp="1" noChangeArrowheads="1"/>
          </p:cNvSpPr>
          <p:nvPr>
            <p:ph type="title"/>
          </p:nvPr>
        </p:nvSpPr>
        <p:spPr/>
        <p:txBody>
          <a:bodyPr/>
          <a:lstStyle/>
          <a:p>
            <a:pPr eaLnBrk="1" hangingPunct="1"/>
            <a:r>
              <a:rPr lang="en-US" dirty="0"/>
              <a:t>A deadline miss in EDF </a:t>
            </a:r>
            <a:r>
              <a:rPr lang="en-US" i="1" dirty="0"/>
              <a:t>can</a:t>
            </a:r>
            <a:r>
              <a:rPr lang="en-US" dirty="0"/>
              <a:t> be dangerous</a:t>
            </a: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28</a:t>
            </a:fld>
            <a:endParaRPr lang="en-US" sz="900" dirty="0">
              <a:solidFill>
                <a:schemeClr val="tx1"/>
              </a:solidFill>
              <a:latin typeface="Avenir Book"/>
              <a:ea typeface="Avenir Book"/>
              <a:cs typeface="Avenir Book"/>
              <a:sym typeface="Helvetica Neue" pitchFamily="-107"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2767315"/>
            <a:ext cx="5652120" cy="281944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724128" y="3432281"/>
                <a:ext cx="2315377" cy="1489510"/>
              </a:xfrm>
              <a:prstGeom prst="rect">
                <a:avLst/>
              </a:prstGeom>
              <a:noFill/>
            </p:spPr>
            <p:txBody>
              <a:bodyPr wrap="none" rtlCol="0">
                <a:spAutoFit/>
              </a:bodyPr>
              <a:lstStyle/>
              <a:p>
                <a:pPr algn="ctr"/>
                <a:r>
                  <a:rPr lang="en-US" sz="1800" i="1" dirty="0" smtClean="0"/>
                  <a:t>U </a:t>
                </a:r>
                <a:r>
                  <a:rPr lang="en-US" sz="1800" dirty="0" smtClean="0"/>
                  <a:t>= 1.2</a:t>
                </a:r>
              </a:p>
              <a:p>
                <a:pPr algn="ctr"/>
                <a:endParaRPr lang="en-US" sz="1800" dirty="0" smtClean="0"/>
              </a:p>
              <a:p>
                <a:pPr algn="ctr"/>
                <a:r>
                  <a:rPr lang="en-US" sz="1800" dirty="0" smtClean="0"/>
                  <a:t>After </a:t>
                </a:r>
                <a14:m>
                  <m:oMath xmlns:m="http://schemas.openxmlformats.org/officeDocument/2006/math">
                    <m:sSub>
                      <m:sSubPr>
                        <m:ctrlPr>
                          <a:rPr lang="en-US" sz="1800" i="1">
                            <a:latin typeface="Cambria Math" charset="0"/>
                          </a:rPr>
                        </m:ctrlPr>
                      </m:sSubPr>
                      <m:e>
                        <m:r>
                          <a:rPr lang="en-US" sz="1800" i="1">
                            <a:latin typeface="Cambria Math" charset="0"/>
                          </a:rPr>
                          <m:t>𝐽</m:t>
                        </m:r>
                      </m:e>
                      <m:sub>
                        <m:r>
                          <a:rPr lang="en-US" sz="1800" i="1">
                            <a:latin typeface="Cambria Math" charset="0"/>
                          </a:rPr>
                          <m:t>1,4</m:t>
                        </m:r>
                      </m:sub>
                    </m:sSub>
                  </m:oMath>
                </a14:m>
                <a:r>
                  <a:rPr lang="en-US" sz="1800" dirty="0"/>
                  <a:t>, </a:t>
                </a:r>
                <a:r>
                  <a:rPr lang="en-US" sz="1800" i="1" dirty="0"/>
                  <a:t>every</a:t>
                </a:r>
                <a:r>
                  <a:rPr lang="en-US" sz="1800" dirty="0"/>
                  <a:t> job in </a:t>
                </a:r>
                <a:endParaRPr lang="en-US" sz="1800" dirty="0" smtClean="0"/>
              </a:p>
              <a:p>
                <a:pPr algn="ctr"/>
                <a:r>
                  <a:rPr lang="en-US" sz="1800" i="1" dirty="0" smtClean="0"/>
                  <a:t>both</a:t>
                </a:r>
                <a:r>
                  <a:rPr lang="en-US" sz="1800" dirty="0" smtClean="0"/>
                  <a:t> </a:t>
                </a:r>
                <a:r>
                  <a:rPr lang="en-US" sz="1800" dirty="0"/>
                  <a:t>tasks will be late!</a:t>
                </a:r>
              </a:p>
              <a:p>
                <a:pPr algn="ctr"/>
                <a:endParaRPr lang="en-US" sz="1800" dirty="0"/>
              </a:p>
            </p:txBody>
          </p:sp>
        </mc:Choice>
        <mc:Fallback xmlns="">
          <p:sp>
            <p:nvSpPr>
              <p:cNvPr id="3" name="TextBox 2"/>
              <p:cNvSpPr txBox="1">
                <a:spLocks noRot="1" noChangeAspect="1" noMove="1" noResize="1" noEditPoints="1" noAdjustHandles="1" noChangeArrowheads="1" noChangeShapeType="1" noTextEdit="1"/>
              </p:cNvSpPr>
              <p:nvPr/>
            </p:nvSpPr>
            <p:spPr>
              <a:xfrm>
                <a:off x="5724128" y="3432281"/>
                <a:ext cx="2315377" cy="1489510"/>
              </a:xfrm>
              <a:prstGeom prst="rect">
                <a:avLst/>
              </a:prstGeom>
              <a:blipFill rotWithShape="0">
                <a:blip r:embed="rId3"/>
                <a:stretch>
                  <a:fillRect l="-1316" t="-2049" r="-1579"/>
                </a:stretch>
              </a:blipFill>
            </p:spPr>
            <p:txBody>
              <a:bodyPr/>
              <a:lstStyle/>
              <a:p>
                <a:r>
                  <a:rPr lang="en-US">
                    <a:noFill/>
                  </a:rPr>
                  <a:t> </a:t>
                </a:r>
              </a:p>
            </p:txBody>
          </p:sp>
        </mc:Fallback>
      </mc:AlternateContent>
      <p:sp>
        <p:nvSpPr>
          <p:cNvPr id="4" name="TextBox 3"/>
          <p:cNvSpPr txBox="1"/>
          <p:nvPr/>
        </p:nvSpPr>
        <p:spPr>
          <a:xfrm>
            <a:off x="1691680" y="4671296"/>
            <a:ext cx="504056" cy="292388"/>
          </a:xfrm>
          <a:prstGeom prst="rect">
            <a:avLst/>
          </a:prstGeom>
          <a:noFill/>
        </p:spPr>
        <p:txBody>
          <a:bodyPr wrap="square" rtlCol="0">
            <a:spAutoFit/>
          </a:bodyPr>
          <a:lstStyle/>
          <a:p>
            <a:r>
              <a:rPr lang="en-US" sz="1300" dirty="0" smtClean="0">
                <a:latin typeface="cmmi10" charset="0"/>
                <a:ea typeface="cmmi10" charset="0"/>
                <a:cs typeface="cmmi10" charset="0"/>
              </a:rPr>
              <a:t>J</a:t>
            </a:r>
            <a:r>
              <a:rPr lang="en-US" sz="1300" baseline="-25000" dirty="0" smtClean="0">
                <a:latin typeface="cmr10" charset="0"/>
                <a:ea typeface="cmr10" charset="0"/>
                <a:cs typeface="cmr10" charset="0"/>
              </a:rPr>
              <a:t>2,1</a:t>
            </a:r>
            <a:endParaRPr lang="en-US" sz="1300" baseline="-25000" dirty="0">
              <a:latin typeface="cmr10" charset="0"/>
              <a:ea typeface="cmr10" charset="0"/>
              <a:cs typeface="cmr10" charset="0"/>
            </a:endParaRPr>
          </a:p>
        </p:txBody>
      </p:sp>
    </p:spTree>
    <p:extLst>
      <p:ext uri="{BB962C8B-B14F-4D97-AF65-F5344CB8AC3E}">
        <p14:creationId xmlns:p14="http://schemas.microsoft.com/office/powerpoint/2010/main" val="997747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05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051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05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r>
              <a:rPr lang="en-US" sz="1800" b="1" dirty="0" smtClean="0">
                <a:solidFill>
                  <a:schemeClr val="tx1"/>
                </a:solidFill>
                <a:latin typeface="Calibri" charset="0"/>
                <a:ea typeface="Calibri" charset="0"/>
                <a:cs typeface="Calibri" charset="0"/>
              </a:rPr>
              <a:t>Misconception: </a:t>
            </a:r>
            <a:r>
              <a:rPr lang="en-US" sz="1800" dirty="0" smtClean="0">
                <a:solidFill>
                  <a:schemeClr val="tx1"/>
                </a:solidFill>
                <a:latin typeface="Calibri" charset="0"/>
                <a:ea typeface="Calibri" charset="0"/>
                <a:cs typeface="Calibri" charset="0"/>
              </a:rPr>
              <a:t>In RM, in the presence </a:t>
            </a:r>
            <a:r>
              <a:rPr lang="en-US" sz="1800" dirty="0">
                <a:solidFill>
                  <a:schemeClr val="tx1"/>
                </a:solidFill>
                <a:latin typeface="Calibri" charset="0"/>
                <a:ea typeface="Calibri" charset="0"/>
                <a:cs typeface="Calibri" charset="0"/>
              </a:rPr>
              <a:t>of transient overload conditions, deadlines are missed predictably, that is, the </a:t>
            </a:r>
            <a:r>
              <a:rPr lang="en-US" sz="1800" b="1" i="1" dirty="0">
                <a:solidFill>
                  <a:schemeClr val="tx1"/>
                </a:solidFill>
                <a:latin typeface="Calibri" charset="0"/>
                <a:ea typeface="Calibri" charset="0"/>
                <a:cs typeface="Calibri" charset="0"/>
              </a:rPr>
              <a:t>first</a:t>
            </a:r>
            <a:r>
              <a:rPr lang="en-US" sz="1800" i="1" dirty="0">
                <a:solidFill>
                  <a:schemeClr val="tx1"/>
                </a:solidFill>
                <a:latin typeface="Calibri" charset="0"/>
                <a:ea typeface="Calibri" charset="0"/>
                <a:cs typeface="Calibri" charset="0"/>
              </a:rPr>
              <a:t> tasks that fail are those with the </a:t>
            </a:r>
            <a:r>
              <a:rPr lang="en-US" sz="1800" b="1" i="1" dirty="0">
                <a:solidFill>
                  <a:schemeClr val="tx1"/>
                </a:solidFill>
                <a:latin typeface="Calibri" charset="0"/>
                <a:ea typeface="Calibri" charset="0"/>
                <a:cs typeface="Calibri" charset="0"/>
              </a:rPr>
              <a:t>longest </a:t>
            </a:r>
            <a:r>
              <a:rPr lang="en-US" sz="1800" b="1" i="1" dirty="0" smtClean="0">
                <a:solidFill>
                  <a:schemeClr val="tx1"/>
                </a:solidFill>
                <a:latin typeface="Calibri" charset="0"/>
                <a:ea typeface="Calibri" charset="0"/>
                <a:cs typeface="Calibri" charset="0"/>
              </a:rPr>
              <a:t>period</a:t>
            </a:r>
            <a:r>
              <a:rPr lang="en-US" sz="1800" i="1" dirty="0">
                <a:solidFill>
                  <a:schemeClr val="tx1"/>
                </a:solidFill>
                <a:latin typeface="Calibri" charset="0"/>
                <a:ea typeface="Calibri" charset="0"/>
                <a:cs typeface="Calibri" charset="0"/>
              </a:rPr>
              <a:t> </a:t>
            </a:r>
            <a:r>
              <a:rPr lang="en-US" sz="1800" dirty="0" smtClean="0">
                <a:solidFill>
                  <a:schemeClr val="tx1"/>
                </a:solidFill>
                <a:latin typeface="Calibri" charset="0"/>
                <a:ea typeface="Calibri" charset="0"/>
                <a:cs typeface="Calibri" charset="0"/>
              </a:rPr>
              <a:t>(lowest priority tasks fail first)</a:t>
            </a: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a:p>
            <a:pPr eaLnBrk="1" hangingPunct="1"/>
            <a:endParaRPr lang="en-US" sz="1800" dirty="0">
              <a:solidFill>
                <a:schemeClr val="tx1"/>
              </a:solidFill>
              <a:latin typeface="Calibri" charset="0"/>
              <a:ea typeface="Calibri" charset="0"/>
              <a:cs typeface="Calibri" charset="0"/>
            </a:endParaRPr>
          </a:p>
          <a:p>
            <a:pPr eaLnBrk="1" hangingPunct="1">
              <a:spcBef>
                <a:spcPts val="2200"/>
              </a:spcBef>
            </a:pPr>
            <a:r>
              <a:rPr lang="en-US" sz="1800" b="1" dirty="0" smtClean="0">
                <a:solidFill>
                  <a:schemeClr val="tx1"/>
                </a:solidFill>
                <a:latin typeface="Calibri" charset="0"/>
                <a:ea typeface="Calibri" charset="0"/>
                <a:cs typeface="Calibri" charset="0"/>
              </a:rPr>
              <a:t>EDF</a:t>
            </a:r>
            <a:r>
              <a:rPr lang="en-US" sz="1800" b="1" dirty="0">
                <a:solidFill>
                  <a:schemeClr val="tx1"/>
                </a:solidFill>
                <a:latin typeface="Calibri" charset="0"/>
                <a:ea typeface="Calibri" charset="0"/>
                <a:cs typeface="Calibri" charset="0"/>
              </a:rPr>
              <a:t>: </a:t>
            </a:r>
            <a:r>
              <a:rPr lang="en-US" sz="1800" dirty="0">
                <a:solidFill>
                  <a:schemeClr val="tx1"/>
                </a:solidFill>
                <a:latin typeface="Calibri" charset="0"/>
                <a:ea typeface="Calibri" charset="0"/>
                <a:cs typeface="Calibri" charset="0"/>
              </a:rPr>
              <a:t>situation is </a:t>
            </a:r>
            <a:r>
              <a:rPr lang="en-US" sz="1800" i="1" dirty="0">
                <a:solidFill>
                  <a:schemeClr val="tx1"/>
                </a:solidFill>
                <a:latin typeface="Calibri" charset="0"/>
                <a:ea typeface="Calibri" charset="0"/>
                <a:cs typeface="Calibri" charset="0"/>
              </a:rPr>
              <a:t>not</a:t>
            </a:r>
            <a:r>
              <a:rPr lang="en-US" sz="1800" dirty="0">
                <a:solidFill>
                  <a:schemeClr val="tx1"/>
                </a:solidFill>
                <a:latin typeface="Calibri" charset="0"/>
                <a:ea typeface="Calibri" charset="0"/>
                <a:cs typeface="Calibri" charset="0"/>
              </a:rPr>
              <a:t> better than RM</a:t>
            </a:r>
            <a:r>
              <a:rPr lang="en-US" sz="1800" dirty="0" smtClean="0">
                <a:solidFill>
                  <a:schemeClr val="tx1"/>
                </a:solidFill>
                <a:latin typeface="Calibri" charset="0"/>
                <a:ea typeface="Calibri" charset="0"/>
                <a:cs typeface="Calibri" charset="0"/>
              </a:rPr>
              <a:t>!</a:t>
            </a:r>
            <a:endParaRPr lang="en-US" sz="1800" dirty="0">
              <a:solidFill>
                <a:schemeClr val="tx1"/>
              </a:solidFill>
              <a:latin typeface="Calibri" charset="0"/>
              <a:ea typeface="Calibri" charset="0"/>
              <a:cs typeface="Calibri" charset="0"/>
            </a:endParaRPr>
          </a:p>
          <a:p>
            <a:pPr eaLnBrk="1" hangingPunct="1"/>
            <a:endParaRPr lang="en-US" sz="1800" dirty="0" smtClean="0">
              <a:solidFill>
                <a:schemeClr val="tx1"/>
              </a:solidFill>
              <a:latin typeface="Calibri" charset="0"/>
              <a:ea typeface="Calibri" charset="0"/>
              <a:cs typeface="Calibri" charset="0"/>
            </a:endParaRP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solidFill>
                <a:schemeClr val="tx1"/>
              </a:solidFill>
            </a:endParaRPr>
          </a:p>
        </p:txBody>
      </p:sp>
      <p:sp>
        <p:nvSpPr>
          <p:cNvPr id="320516" name="Rectangle 3"/>
          <p:cNvSpPr>
            <a:spLocks noGrp="1" noChangeArrowheads="1"/>
          </p:cNvSpPr>
          <p:nvPr>
            <p:ph type="title"/>
          </p:nvPr>
        </p:nvSpPr>
        <p:spPr/>
        <p:txBody>
          <a:bodyPr/>
          <a:lstStyle/>
          <a:p>
            <a:pPr eaLnBrk="1" hangingPunct="1"/>
            <a:r>
              <a:rPr lang="en-US" dirty="0" smtClean="0"/>
              <a:t>Predictability and Stability: </a:t>
            </a:r>
            <a:r>
              <a:rPr lang="en-US" b="1" i="1" dirty="0" smtClean="0"/>
              <a:t>Transient</a:t>
            </a:r>
            <a:r>
              <a:rPr lang="en-US" dirty="0" smtClean="0"/>
              <a:t> Overload</a:t>
            </a:r>
            <a:endParaRPr lang="en-US" dirty="0"/>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29</a:t>
            </a:fld>
            <a:endParaRPr lang="en-US" sz="900" dirty="0">
              <a:solidFill>
                <a:schemeClr val="tx1"/>
              </a:solidFill>
              <a:latin typeface="Avenir Book"/>
              <a:ea typeface="Avenir Book"/>
              <a:cs typeface="Avenir Book"/>
              <a:sym typeface="Helvetica Neue" pitchFamily="-107" charset="0"/>
            </a:endParaRPr>
          </a:p>
        </p:txBody>
      </p:sp>
      <mc:AlternateContent xmlns:mc="http://schemas.openxmlformats.org/markup-compatibility/2006" xmlns:a14="http://schemas.microsoft.com/office/drawing/2010/main">
        <mc:Choice Requires="a14">
          <p:sp>
            <p:nvSpPr>
              <p:cNvPr id="2" name="TextBox 1"/>
              <p:cNvSpPr txBox="1"/>
              <p:nvPr/>
            </p:nvSpPr>
            <p:spPr>
              <a:xfrm>
                <a:off x="6294246" y="3181115"/>
                <a:ext cx="2296567" cy="2185214"/>
              </a:xfrm>
              <a:prstGeom prst="rect">
                <a:avLst/>
              </a:prstGeom>
              <a:noFill/>
            </p:spPr>
            <p:txBody>
              <a:bodyPr wrap="square" rtlCol="0">
                <a:spAutoFit/>
              </a:bodyPr>
              <a:lstStyle/>
              <a:p>
                <a:r>
                  <a:rPr lang="en-US" sz="1600" dirty="0" smtClean="0">
                    <a:solidFill>
                      <a:schemeClr val="tx1"/>
                    </a:solidFill>
                  </a:rPr>
                  <a:t>If a task </a:t>
                </a:r>
                <a14:m>
                  <m:oMath xmlns:m="http://schemas.openxmlformats.org/officeDocument/2006/math">
                    <m:sSub>
                      <m:sSubPr>
                        <m:ctrlPr>
                          <a:rPr lang="en-US" sz="1600" b="0" i="1" smtClean="0">
                            <a:solidFill>
                              <a:schemeClr val="tx1"/>
                            </a:solidFill>
                            <a:latin typeface="Cambria Math" charset="0"/>
                          </a:rPr>
                        </m:ctrlPr>
                      </m:sSubPr>
                      <m:e>
                        <m:r>
                          <a:rPr lang="en-US" sz="1600" b="0" i="1" smtClean="0">
                            <a:solidFill>
                              <a:schemeClr val="tx1"/>
                            </a:solidFill>
                            <a:latin typeface="Cambria Math" charset="0"/>
                          </a:rPr>
                          <m:t>𝜏</m:t>
                        </m:r>
                      </m:e>
                      <m:sub>
                        <m:r>
                          <a:rPr lang="en-US" sz="1600" b="0" i="1" smtClean="0">
                            <a:solidFill>
                              <a:schemeClr val="tx1"/>
                            </a:solidFill>
                            <a:latin typeface="Cambria Math" charset="0"/>
                          </a:rPr>
                          <m:t>𝑖</m:t>
                        </m:r>
                      </m:sub>
                    </m:sSub>
                  </m:oMath>
                </a14:m>
                <a:r>
                  <a:rPr lang="en-US" sz="1600" dirty="0" smtClean="0">
                    <a:solidFill>
                      <a:schemeClr val="tx1"/>
                    </a:solidFill>
                  </a:rPr>
                  <a:t> overruns, only </a:t>
                </a:r>
                <a:r>
                  <a:rPr lang="en-US" sz="1600" dirty="0">
                    <a:solidFill>
                      <a:schemeClr val="tx1"/>
                    </a:solidFill>
                  </a:rPr>
                  <a:t>the </a:t>
                </a:r>
                <a:r>
                  <a:rPr lang="en-US" sz="1600" dirty="0" smtClean="0">
                    <a:solidFill>
                      <a:schemeClr val="tx1"/>
                    </a:solidFill>
                  </a:rPr>
                  <a:t>tasks with </a:t>
                </a:r>
                <a:r>
                  <a:rPr lang="en-US" sz="1600" i="1" dirty="0" smtClean="0">
                    <a:solidFill>
                      <a:schemeClr val="tx1"/>
                    </a:solidFill>
                  </a:rPr>
                  <a:t>higher priority than </a:t>
                </a:r>
                <a14:m>
                  <m:oMath xmlns:m="http://schemas.openxmlformats.org/officeDocument/2006/math">
                    <m:sSub>
                      <m:sSubPr>
                        <m:ctrlPr>
                          <a:rPr lang="en-US" sz="1600" b="0" i="1" smtClean="0">
                            <a:solidFill>
                              <a:schemeClr val="tx1"/>
                            </a:solidFill>
                            <a:latin typeface="Cambria Math" charset="0"/>
                          </a:rPr>
                        </m:ctrlPr>
                      </m:sSubPr>
                      <m:e>
                        <m:r>
                          <a:rPr lang="en-US" sz="1600" b="0" i="1" smtClean="0">
                            <a:solidFill>
                              <a:schemeClr val="tx1"/>
                            </a:solidFill>
                            <a:latin typeface="Cambria Math" charset="0"/>
                          </a:rPr>
                          <m:t>𝜏</m:t>
                        </m:r>
                      </m:e>
                      <m:sub>
                        <m:r>
                          <a:rPr lang="en-US" sz="1600" b="0" i="1" smtClean="0">
                            <a:solidFill>
                              <a:schemeClr val="tx1"/>
                            </a:solidFill>
                            <a:latin typeface="Cambria Math" charset="0"/>
                          </a:rPr>
                          <m:t>𝑖</m:t>
                        </m:r>
                      </m:sub>
                    </m:sSub>
                  </m:oMath>
                </a14:m>
                <a:r>
                  <a:rPr lang="en-US" sz="1600" dirty="0" smtClean="0">
                    <a:solidFill>
                      <a:schemeClr val="tx1"/>
                    </a:solidFill>
                  </a:rPr>
                  <a:t> are protected </a:t>
                </a:r>
                <a:r>
                  <a:rPr lang="en-US" sz="1600" dirty="0">
                    <a:solidFill>
                      <a:schemeClr val="tx1"/>
                    </a:solidFill>
                  </a:rPr>
                  <a:t>under </a:t>
                </a:r>
                <a:r>
                  <a:rPr lang="en-US" sz="1600" b="1" dirty="0" smtClean="0">
                    <a:solidFill>
                      <a:schemeClr val="tx1"/>
                    </a:solidFill>
                  </a:rPr>
                  <a:t>RM</a:t>
                </a:r>
                <a:r>
                  <a:rPr lang="en-US" sz="1600" dirty="0" smtClean="0">
                    <a:solidFill>
                      <a:schemeClr val="tx1"/>
                    </a:solidFill>
                  </a:rPr>
                  <a:t>,</a:t>
                </a:r>
              </a:p>
              <a:p>
                <a:r>
                  <a:rPr lang="en-US" sz="1600" dirty="0" smtClean="0">
                    <a:solidFill>
                      <a:schemeClr val="tx1"/>
                    </a:solidFill>
                  </a:rPr>
                  <a:t>but </a:t>
                </a:r>
                <a:r>
                  <a:rPr lang="en-US" sz="1600" dirty="0">
                    <a:solidFill>
                      <a:schemeClr val="tx1"/>
                    </a:solidFill>
                  </a:rPr>
                  <a:t>nothing can be ensured for the other tasks. </a:t>
                </a:r>
              </a:p>
              <a:p>
                <a:endParaRPr lang="en-US" dirty="0">
                  <a:solidFill>
                    <a:schemeClr val="tx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294246" y="3181115"/>
                <a:ext cx="2296567" cy="2185214"/>
              </a:xfrm>
              <a:prstGeom prst="rect">
                <a:avLst/>
              </a:prstGeom>
              <a:blipFill rotWithShape="0">
                <a:blip r:embed="rId3"/>
                <a:stretch>
                  <a:fillRect l="-1596" t="-838" r="-2926"/>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90" y="2996952"/>
            <a:ext cx="5584428" cy="25805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259632" y="5509776"/>
                <a:ext cx="6895935" cy="338554"/>
              </a:xfrm>
              <a:prstGeom prst="rect">
                <a:avLst/>
              </a:prstGeom>
              <a:noFill/>
            </p:spPr>
            <p:txBody>
              <a:bodyPr wrap="square" rtlCol="0">
                <a:spAutoFit/>
              </a:bodyPr>
              <a:lstStyle/>
              <a:p>
                <a:r>
                  <a:rPr lang="en-US" sz="1600" b="1" dirty="0" smtClean="0">
                    <a:solidFill>
                      <a:schemeClr val="tx1"/>
                    </a:solidFill>
                  </a:rPr>
                  <a:t>RM </a:t>
                </a:r>
                <a:r>
                  <a:rPr lang="en-US" sz="1600" dirty="0" smtClean="0">
                    <a:solidFill>
                      <a:schemeClr val="tx1"/>
                    </a:solidFill>
                  </a:rPr>
                  <a:t>schedule</a:t>
                </a:r>
                <a:r>
                  <a:rPr lang="en-US" sz="1600" b="1" dirty="0" smtClean="0">
                    <a:solidFill>
                      <a:schemeClr val="tx1"/>
                    </a:solidFill>
                  </a:rPr>
                  <a:t>: </a:t>
                </a:r>
                <a:r>
                  <a:rPr lang="en-US" sz="1600" dirty="0" smtClean="0">
                    <a:solidFill>
                      <a:schemeClr val="tx1"/>
                    </a:solidFill>
                  </a:rPr>
                  <a:t>It’s not </a:t>
                </a:r>
                <a14:m>
                  <m:oMath xmlns:m="http://schemas.openxmlformats.org/officeDocument/2006/math">
                    <m:sSub>
                      <m:sSubPr>
                        <m:ctrlPr>
                          <a:rPr lang="en-US" sz="1600" b="0" i="1" smtClean="0">
                            <a:solidFill>
                              <a:schemeClr val="tx1"/>
                            </a:solidFill>
                            <a:latin typeface="Cambria Math" charset="0"/>
                          </a:rPr>
                        </m:ctrlPr>
                      </m:sSubPr>
                      <m:e>
                        <m:r>
                          <a:rPr lang="en-US" sz="1600" b="0" i="1" smtClean="0">
                            <a:solidFill>
                              <a:schemeClr val="tx1"/>
                            </a:solidFill>
                            <a:latin typeface="Cambria Math" charset="0"/>
                          </a:rPr>
                          <m:t>𝜏</m:t>
                        </m:r>
                      </m:e>
                      <m:sub>
                        <m:r>
                          <a:rPr lang="en-US" sz="1600" b="0" i="1" smtClean="0">
                            <a:solidFill>
                              <a:schemeClr val="tx1"/>
                            </a:solidFill>
                            <a:latin typeface="Cambria Math" charset="0"/>
                          </a:rPr>
                          <m:t>4</m:t>
                        </m:r>
                      </m:sub>
                    </m:sSub>
                  </m:oMath>
                </a14:m>
                <a:r>
                  <a:rPr lang="en-US" sz="1600" dirty="0" smtClean="0">
                    <a:solidFill>
                      <a:schemeClr val="tx1"/>
                    </a:solidFill>
                  </a:rPr>
                  <a:t> that misses its deadline, but rather the higher priority </a:t>
                </a:r>
                <a14:m>
                  <m:oMath xmlns:m="http://schemas.openxmlformats.org/officeDocument/2006/math">
                    <m:sSub>
                      <m:sSubPr>
                        <m:ctrlPr>
                          <a:rPr lang="en-US" sz="1600" b="0" i="1" smtClean="0">
                            <a:solidFill>
                              <a:schemeClr val="tx1"/>
                            </a:solidFill>
                            <a:latin typeface="Cambria Math" charset="0"/>
                          </a:rPr>
                        </m:ctrlPr>
                      </m:sSubPr>
                      <m:e>
                        <m:r>
                          <a:rPr lang="en-US" sz="1600" b="0" i="1" smtClean="0">
                            <a:solidFill>
                              <a:schemeClr val="tx1"/>
                            </a:solidFill>
                            <a:latin typeface="Cambria Math" charset="0"/>
                          </a:rPr>
                          <m:t>𝜏</m:t>
                        </m:r>
                      </m:e>
                      <m:sub>
                        <m:r>
                          <a:rPr lang="en-US" sz="1600" b="0" i="1" smtClean="0">
                            <a:solidFill>
                              <a:schemeClr val="tx1"/>
                            </a:solidFill>
                            <a:latin typeface="Cambria Math" charset="0"/>
                          </a:rPr>
                          <m:t>2</m:t>
                        </m:r>
                      </m:sub>
                    </m:sSub>
                  </m:oMath>
                </a14:m>
                <a:endParaRPr lang="en-US" sz="16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259632" y="5509776"/>
                <a:ext cx="6895935" cy="338554"/>
              </a:xfrm>
              <a:prstGeom prst="rect">
                <a:avLst/>
              </a:prstGeom>
              <a:blipFill rotWithShape="0">
                <a:blip r:embed="rId5"/>
                <a:stretch>
                  <a:fillRect l="-531" t="-5455" b="-23636"/>
                </a:stretch>
              </a:blipFill>
            </p:spPr>
            <p:txBody>
              <a:bodyPr/>
              <a:lstStyle/>
              <a:p>
                <a:r>
                  <a:rPr lang="en-US">
                    <a:noFill/>
                  </a:rPr>
                  <a:t> </a:t>
                </a:r>
              </a:p>
            </p:txBody>
          </p:sp>
        </mc:Fallback>
      </mc:AlternateContent>
      <p:sp>
        <p:nvSpPr>
          <p:cNvPr id="4" name="Rectangle 3"/>
          <p:cNvSpPr/>
          <p:nvPr/>
        </p:nvSpPr>
        <p:spPr>
          <a:xfrm>
            <a:off x="1907704" y="2608188"/>
            <a:ext cx="1713931" cy="276999"/>
          </a:xfrm>
          <a:prstGeom prst="rect">
            <a:avLst/>
          </a:prstGeom>
        </p:spPr>
        <p:txBody>
          <a:bodyPr wrap="none">
            <a:spAutoFit/>
          </a:bodyPr>
          <a:lstStyle/>
          <a:p>
            <a:r>
              <a:rPr lang="en-US" sz="1200" dirty="0">
                <a:solidFill>
                  <a:schemeClr val="tx1"/>
                </a:solidFill>
              </a:rPr>
              <a:t>overrun of 1.5 time units</a:t>
            </a:r>
            <a:endParaRPr lang="en-US" sz="1200" dirty="0"/>
          </a:p>
        </p:txBody>
      </p:sp>
      <p:cxnSp>
        <p:nvCxnSpPr>
          <p:cNvPr id="6" name="Straight Arrow Connector 5"/>
          <p:cNvCxnSpPr>
            <a:stCxn id="4" idx="2"/>
          </p:cNvCxnSpPr>
          <p:nvPr/>
        </p:nvCxnSpPr>
        <p:spPr bwMode="auto">
          <a:xfrm flipH="1">
            <a:off x="2195736" y="2885187"/>
            <a:ext cx="568934" cy="327789"/>
          </a:xfrm>
          <a:prstGeom prst="straightConnector1">
            <a:avLst/>
          </a:prstGeom>
          <a:solidFill>
            <a:srgbClr val="16E1A7"/>
          </a:solidFill>
          <a:ln w="12700" cap="flat" cmpd="sng" algn="ctr">
            <a:solidFill>
              <a:srgbClr val="000000"/>
            </a:solidFill>
            <a:prstDash val="solid"/>
            <a:round/>
            <a:headEnd type="none" w="med" len="med"/>
            <a:tailEnd type="triangle"/>
          </a:ln>
          <a:effectLst/>
        </p:spPr>
      </p:cxnSp>
      <p:cxnSp>
        <p:nvCxnSpPr>
          <p:cNvPr id="13" name="Straight Arrow Connector 12"/>
          <p:cNvCxnSpPr/>
          <p:nvPr/>
        </p:nvCxnSpPr>
        <p:spPr bwMode="auto">
          <a:xfrm flipH="1">
            <a:off x="1475656" y="2851498"/>
            <a:ext cx="720080" cy="361478"/>
          </a:xfrm>
          <a:prstGeom prst="straightConnector1">
            <a:avLst/>
          </a:prstGeom>
          <a:solidFill>
            <a:srgbClr val="16E1A7"/>
          </a:solidFill>
          <a:ln w="12700" cap="flat" cmpd="sng" algn="ctr">
            <a:solidFill>
              <a:srgbClr val="000000"/>
            </a:solidFill>
            <a:prstDash val="solid"/>
            <a:round/>
            <a:headEnd type="none" w="med" len="med"/>
            <a:tailEnd type="triangle"/>
          </a:ln>
          <a:effectLst/>
        </p:spPr>
      </p:cxnSp>
    </p:spTree>
    <p:extLst>
      <p:ext uri="{BB962C8B-B14F-4D97-AF65-F5344CB8AC3E}">
        <p14:creationId xmlns:p14="http://schemas.microsoft.com/office/powerpoint/2010/main" val="11363064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0275" name="Rectangle 2"/>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Why not analyze task interference as we did with DM?</a:t>
            </a:r>
            <a:endParaRPr lang="en-US" dirty="0">
              <a:latin typeface="Calibri" charset="0"/>
              <a:ea typeface="Calibri" charset="0"/>
              <a:cs typeface="Calibri" charset="0"/>
            </a:endParaRPr>
          </a:p>
        </p:txBody>
      </p:sp>
      <p:sp>
        <p:nvSpPr>
          <p:cNvPr id="310276" name="Rectangle 3"/>
          <p:cNvSpPr>
            <a:spLocks noGrp="1" noChangeArrowheads="1"/>
          </p:cNvSpPr>
          <p:nvPr>
            <p:ph type="body" idx="1"/>
          </p:nvPr>
        </p:nvSpPr>
        <p:spPr>
          <a:xfrm>
            <a:off x="406400" y="1471613"/>
            <a:ext cx="8345488" cy="4840287"/>
          </a:xfrm>
        </p:spPr>
        <p:txBody>
          <a:bodyPr/>
          <a:lstStyle/>
          <a:p>
            <a:pPr eaLnBrk="1" hangingPunct="1"/>
            <a:r>
              <a:rPr lang="en-US" sz="1800" dirty="0">
                <a:latin typeface="Calibri" charset="0"/>
                <a:ea typeface="Calibri" charset="0"/>
                <a:cs typeface="Calibri" charset="0"/>
              </a:rPr>
              <a:t>Interference is due to only those </a:t>
            </a:r>
            <a:r>
              <a:rPr lang="en-US" sz="1800" dirty="0" smtClean="0">
                <a:latin typeface="Calibri" charset="0"/>
                <a:ea typeface="Calibri" charset="0"/>
                <a:cs typeface="Calibri" charset="0"/>
              </a:rPr>
              <a:t>jobs with </a:t>
            </a:r>
            <a:r>
              <a:rPr lang="en-US" sz="1800" b="1" dirty="0">
                <a:latin typeface="Calibri" charset="0"/>
                <a:ea typeface="Calibri" charset="0"/>
                <a:cs typeface="Calibri" charset="0"/>
              </a:rPr>
              <a:t>earlier </a:t>
            </a:r>
            <a:r>
              <a:rPr lang="en-US" sz="1800" b="1" dirty="0" smtClean="0">
                <a:latin typeface="Calibri" charset="0"/>
                <a:ea typeface="Calibri" charset="0"/>
                <a:cs typeface="Calibri" charset="0"/>
              </a:rPr>
              <a:t>absolute deadlines</a:t>
            </a:r>
          </a:p>
          <a:p>
            <a:pPr eaLnBrk="1" hangingPunct="1"/>
            <a:r>
              <a:rPr lang="en-US" sz="1800" dirty="0" smtClean="0">
                <a:latin typeface="Calibri" charset="0"/>
                <a:ea typeface="Calibri" charset="0"/>
                <a:cs typeface="Calibri" charset="0"/>
              </a:rPr>
              <a:t>Task </a:t>
            </a:r>
            <a:r>
              <a:rPr lang="en-US" sz="1800" dirty="0" smtClean="0">
                <a:latin typeface="cmmi10" charset="0"/>
                <a:ea typeface="cmmi10" charset="0"/>
                <a:cs typeface="cmmi10" charset="0"/>
              </a:rPr>
              <a:t>j</a:t>
            </a:r>
            <a:r>
              <a:rPr lang="en-US" sz="1800" dirty="0" smtClean="0">
                <a:latin typeface="Calibri" charset="0"/>
                <a:ea typeface="Calibri" charset="0"/>
                <a:cs typeface="Calibri" charset="0"/>
              </a:rPr>
              <a:t> exercises interference on task </a:t>
            </a:r>
            <a:r>
              <a:rPr lang="en-US" sz="1800" dirty="0">
                <a:latin typeface="cmmi10" charset="0"/>
                <a:ea typeface="cmmi10" charset="0"/>
                <a:cs typeface="cmmi10" charset="0"/>
              </a:rPr>
              <a:t>i</a:t>
            </a:r>
            <a:r>
              <a:rPr lang="en-US" sz="1800" dirty="0" smtClean="0">
                <a:latin typeface="Calibri" charset="0"/>
                <a:ea typeface="Calibri" charset="0"/>
                <a:cs typeface="Calibri" charset="0"/>
              </a:rPr>
              <a:t>, and </a:t>
            </a:r>
            <a:r>
              <a:rPr lang="en-US" sz="1800" dirty="0">
                <a:latin typeface="Calibri" charset="0"/>
                <a:ea typeface="Calibri" charset="0"/>
                <a:cs typeface="Calibri" charset="0"/>
              </a:rPr>
              <a:t>t</a:t>
            </a:r>
            <a:r>
              <a:rPr lang="en-US" sz="1800" dirty="0" smtClean="0">
                <a:latin typeface="Calibri" charset="0"/>
                <a:ea typeface="Calibri" charset="0"/>
                <a:cs typeface="Calibri" charset="0"/>
              </a:rPr>
              <a:t>ask </a:t>
            </a:r>
            <a:r>
              <a:rPr lang="en-US" sz="1800" dirty="0" smtClean="0">
                <a:latin typeface="cmmi10" charset="0"/>
                <a:ea typeface="cmmi10" charset="0"/>
                <a:cs typeface="cmmi10" charset="0"/>
              </a:rPr>
              <a:t>i</a:t>
            </a:r>
            <a:r>
              <a:rPr lang="en-US" sz="1800" dirty="0" smtClean="0">
                <a:latin typeface="Calibri" charset="0"/>
                <a:ea typeface="Calibri" charset="0"/>
                <a:cs typeface="Calibri" charset="0"/>
              </a:rPr>
              <a:t> </a:t>
            </a:r>
            <a:r>
              <a:rPr lang="en-US" sz="1800" dirty="0">
                <a:latin typeface="Calibri" charset="0"/>
                <a:ea typeface="Calibri" charset="0"/>
                <a:cs typeface="Calibri" charset="0"/>
              </a:rPr>
              <a:t>exercises </a:t>
            </a:r>
            <a:r>
              <a:rPr lang="en-US" sz="1800" dirty="0" smtClean="0">
                <a:latin typeface="Calibri" charset="0"/>
                <a:ea typeface="Calibri" charset="0"/>
                <a:cs typeface="Calibri" charset="0"/>
              </a:rPr>
              <a:t>interference on task </a:t>
            </a:r>
            <a:r>
              <a:rPr lang="en-US" sz="1800" dirty="0" smtClean="0">
                <a:latin typeface="cmmi10" charset="0"/>
                <a:ea typeface="cmmi10" charset="0"/>
                <a:cs typeface="cmmi10" charset="0"/>
              </a:rPr>
              <a:t>j</a:t>
            </a:r>
          </a:p>
          <a:p>
            <a:pPr eaLnBrk="1" hangingPunct="1"/>
            <a:r>
              <a:rPr lang="en-US" sz="1800" dirty="0" smtClean="0">
                <a:latin typeface="Calibri" charset="0"/>
                <a:ea typeface="Calibri" charset="0"/>
                <a:cs typeface="Calibri" charset="0"/>
              </a:rPr>
              <a:t>Interference relations are complex due to dynamic priorities </a:t>
            </a:r>
            <a:r>
              <a:rPr lang="en-US" sz="1800" dirty="0" smtClean="0">
                <a:latin typeface="Calibri" charset="0"/>
                <a:ea typeface="Calibri" charset="0"/>
                <a:cs typeface="Calibri" charset="0"/>
                <a:sym typeface="Wingdings"/>
              </a:rPr>
              <a:t> </a:t>
            </a:r>
            <a:r>
              <a:rPr lang="en-US" sz="1800" i="1" dirty="0" smtClean="0">
                <a:latin typeface="Calibri" charset="0"/>
                <a:ea typeface="Calibri" charset="0"/>
                <a:cs typeface="Calibri" charset="0"/>
                <a:sym typeface="Wingdings"/>
              </a:rPr>
              <a:t>will abandon this view </a:t>
            </a:r>
            <a:endParaRPr lang="en-US" sz="1800" i="1" dirty="0">
              <a:latin typeface="Calibri" charset="0"/>
              <a:ea typeface="Calibri" charset="0"/>
              <a:cs typeface="Calibri" charset="0"/>
            </a:endParaRPr>
          </a:p>
          <a:p>
            <a:pPr eaLnBrk="1" hangingPunct="1"/>
            <a:endParaRPr lang="en-US" sz="2000" b="1" dirty="0">
              <a:latin typeface="Calibri" charset="0"/>
              <a:ea typeface="Calibri" charset="0"/>
              <a:cs typeface="Calibri" charset="0"/>
            </a:endParaRPr>
          </a:p>
        </p:txBody>
      </p:sp>
      <p:grpSp>
        <p:nvGrpSpPr>
          <p:cNvPr id="2" name="Group 1"/>
          <p:cNvGrpSpPr/>
          <p:nvPr/>
        </p:nvGrpSpPr>
        <p:grpSpPr>
          <a:xfrm>
            <a:off x="761999" y="2804319"/>
            <a:ext cx="4648201" cy="2754721"/>
            <a:chOff x="761999" y="2804319"/>
            <a:chExt cx="4648201" cy="2754721"/>
          </a:xfrm>
        </p:grpSpPr>
        <p:sp>
          <p:nvSpPr>
            <p:cNvPr id="310284" name="Rectangle 11"/>
            <p:cNvSpPr>
              <a:spLocks/>
            </p:cNvSpPr>
            <p:nvPr/>
          </p:nvSpPr>
          <p:spPr bwMode="auto">
            <a:xfrm>
              <a:off x="4419600" y="35052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285" name="Rectangle 12"/>
            <p:cNvSpPr>
              <a:spLocks/>
            </p:cNvSpPr>
            <p:nvPr/>
          </p:nvSpPr>
          <p:spPr bwMode="auto">
            <a:xfrm>
              <a:off x="3505200" y="35052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287" name="Rectangle 14"/>
            <p:cNvSpPr>
              <a:spLocks/>
            </p:cNvSpPr>
            <p:nvPr/>
          </p:nvSpPr>
          <p:spPr bwMode="auto">
            <a:xfrm>
              <a:off x="1676400" y="35052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283" name="Rectangle 10"/>
            <p:cNvSpPr>
              <a:spLocks/>
            </p:cNvSpPr>
            <p:nvPr/>
          </p:nvSpPr>
          <p:spPr bwMode="auto">
            <a:xfrm>
              <a:off x="762000" y="35052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277" name="Line 4"/>
            <p:cNvSpPr>
              <a:spLocks noChangeShapeType="1"/>
            </p:cNvSpPr>
            <p:nvPr/>
          </p:nvSpPr>
          <p:spPr bwMode="auto">
            <a:xfrm>
              <a:off x="762000" y="3733800"/>
              <a:ext cx="4648200" cy="1588"/>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278" name="Line 5"/>
            <p:cNvSpPr>
              <a:spLocks noChangeShapeType="1"/>
            </p:cNvSpPr>
            <p:nvPr/>
          </p:nvSpPr>
          <p:spPr bwMode="auto">
            <a:xfrm rot="10800000">
              <a:off x="761999" y="3136900"/>
              <a:ext cx="1" cy="5969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279" name="Line 6"/>
            <p:cNvSpPr>
              <a:spLocks noChangeShapeType="1"/>
            </p:cNvSpPr>
            <p:nvPr/>
          </p:nvSpPr>
          <p:spPr bwMode="auto">
            <a:xfrm rot="10800000" flipH="1">
              <a:off x="1676399" y="3136900"/>
              <a:ext cx="7119" cy="5969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280" name="Line 7"/>
            <p:cNvSpPr>
              <a:spLocks noChangeShapeType="1"/>
            </p:cNvSpPr>
            <p:nvPr/>
          </p:nvSpPr>
          <p:spPr bwMode="auto">
            <a:xfrm rot="10800000">
              <a:off x="2589212" y="3136900"/>
              <a:ext cx="1588" cy="5969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281" name="Line 8"/>
            <p:cNvSpPr>
              <a:spLocks noChangeShapeType="1"/>
            </p:cNvSpPr>
            <p:nvPr/>
          </p:nvSpPr>
          <p:spPr bwMode="auto">
            <a:xfrm rot="10800000">
              <a:off x="3502022" y="3136900"/>
              <a:ext cx="3177" cy="5969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282" name="Line 9"/>
            <p:cNvSpPr>
              <a:spLocks noChangeShapeType="1"/>
            </p:cNvSpPr>
            <p:nvPr/>
          </p:nvSpPr>
          <p:spPr bwMode="auto">
            <a:xfrm rot="10800000">
              <a:off x="4416420" y="3136900"/>
              <a:ext cx="3180" cy="5969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286" name="Rectangle 13"/>
            <p:cNvSpPr>
              <a:spLocks/>
            </p:cNvSpPr>
            <p:nvPr/>
          </p:nvSpPr>
          <p:spPr bwMode="auto">
            <a:xfrm>
              <a:off x="2771800" y="35052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288" name="Line 15"/>
            <p:cNvSpPr>
              <a:spLocks noChangeShapeType="1"/>
            </p:cNvSpPr>
            <p:nvPr/>
          </p:nvSpPr>
          <p:spPr bwMode="auto">
            <a:xfrm>
              <a:off x="3505200" y="3276600"/>
              <a:ext cx="9144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0289" name="Rectangle 16"/>
            <p:cNvSpPr>
              <a:spLocks/>
            </p:cNvSpPr>
            <p:nvPr/>
          </p:nvSpPr>
          <p:spPr bwMode="auto">
            <a:xfrm>
              <a:off x="3872706" y="2804319"/>
              <a:ext cx="244475"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P</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j</a:t>
              </a:r>
            </a:p>
          </p:txBody>
        </p:sp>
        <p:sp>
          <p:nvSpPr>
            <p:cNvPr id="310290" name="Rectangle 17"/>
            <p:cNvSpPr>
              <a:spLocks/>
            </p:cNvSpPr>
            <p:nvPr/>
          </p:nvSpPr>
          <p:spPr bwMode="auto">
            <a:xfrm>
              <a:off x="2775743" y="3041650"/>
              <a:ext cx="258762"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C</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j</a:t>
              </a:r>
              <a:endParaRPr lang="en-US" sz="1800" i="1" baseline="-310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0291" name="Line 18"/>
            <p:cNvSpPr>
              <a:spLocks noChangeShapeType="1"/>
            </p:cNvSpPr>
            <p:nvPr/>
          </p:nvSpPr>
          <p:spPr bwMode="auto">
            <a:xfrm rot="10800000" flipH="1">
              <a:off x="762000" y="42672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292" name="Line 19"/>
            <p:cNvSpPr>
              <a:spLocks noChangeShapeType="1"/>
            </p:cNvSpPr>
            <p:nvPr/>
          </p:nvSpPr>
          <p:spPr bwMode="auto">
            <a:xfrm rot="10800000" flipH="1">
              <a:off x="4191000" y="42672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293" name="Line 20"/>
            <p:cNvSpPr>
              <a:spLocks noChangeShapeType="1"/>
            </p:cNvSpPr>
            <p:nvPr/>
          </p:nvSpPr>
          <p:spPr bwMode="auto">
            <a:xfrm rot="10800000" flipH="1">
              <a:off x="3276600" y="4419600"/>
              <a:ext cx="1588" cy="1524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294" name="Line 21"/>
            <p:cNvSpPr>
              <a:spLocks noChangeShapeType="1"/>
            </p:cNvSpPr>
            <p:nvPr/>
          </p:nvSpPr>
          <p:spPr bwMode="auto">
            <a:xfrm>
              <a:off x="762000" y="4876800"/>
              <a:ext cx="34290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0295" name="Rectangle 22"/>
            <p:cNvSpPr>
              <a:spLocks/>
            </p:cNvSpPr>
            <p:nvPr/>
          </p:nvSpPr>
          <p:spPr bwMode="auto">
            <a:xfrm>
              <a:off x="2923381" y="4756150"/>
              <a:ext cx="249238"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P</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i</a:t>
              </a:r>
            </a:p>
          </p:txBody>
        </p:sp>
        <p:sp>
          <p:nvSpPr>
            <p:cNvPr id="310296" name="Line 23"/>
            <p:cNvSpPr>
              <a:spLocks noChangeShapeType="1"/>
            </p:cNvSpPr>
            <p:nvPr/>
          </p:nvSpPr>
          <p:spPr bwMode="auto">
            <a:xfrm>
              <a:off x="762000" y="4114800"/>
              <a:ext cx="25146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0297" name="Rectangle 24"/>
            <p:cNvSpPr>
              <a:spLocks/>
            </p:cNvSpPr>
            <p:nvPr/>
          </p:nvSpPr>
          <p:spPr bwMode="auto">
            <a:xfrm>
              <a:off x="1066800" y="4343400"/>
              <a:ext cx="609600" cy="228600"/>
            </a:xfrm>
            <a:prstGeom prst="rect">
              <a:avLst/>
            </a:prstGeom>
            <a:solidFill>
              <a:srgbClr val="10A06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298" name="Line 25"/>
            <p:cNvSpPr>
              <a:spLocks noChangeShapeType="1"/>
            </p:cNvSpPr>
            <p:nvPr/>
          </p:nvSpPr>
          <p:spPr bwMode="auto">
            <a:xfrm rot="10800000" flipH="1">
              <a:off x="762000" y="4191000"/>
              <a:ext cx="1588"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299" name="Line 26"/>
            <p:cNvSpPr>
              <a:spLocks noChangeShapeType="1"/>
            </p:cNvSpPr>
            <p:nvPr/>
          </p:nvSpPr>
          <p:spPr bwMode="auto">
            <a:xfrm rot="10800000" flipH="1">
              <a:off x="4191000" y="4191000"/>
              <a:ext cx="1588"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0300" name="Line 27"/>
            <p:cNvSpPr>
              <a:spLocks noChangeShapeType="1"/>
            </p:cNvSpPr>
            <p:nvPr/>
          </p:nvSpPr>
          <p:spPr bwMode="auto">
            <a:xfrm>
              <a:off x="762000" y="4572000"/>
              <a:ext cx="4572000" cy="1588"/>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301" name="Rectangle 28"/>
            <p:cNvSpPr>
              <a:spLocks/>
            </p:cNvSpPr>
            <p:nvPr/>
          </p:nvSpPr>
          <p:spPr bwMode="auto">
            <a:xfrm>
              <a:off x="1983855" y="4343400"/>
              <a:ext cx="736325" cy="228600"/>
            </a:xfrm>
            <a:prstGeom prst="rect">
              <a:avLst/>
            </a:prstGeom>
            <a:solidFill>
              <a:srgbClr val="10A06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0302" name="Rectangle 29"/>
            <p:cNvSpPr>
              <a:spLocks/>
            </p:cNvSpPr>
            <p:nvPr/>
          </p:nvSpPr>
          <p:spPr bwMode="auto">
            <a:xfrm>
              <a:off x="1864519" y="3694906"/>
              <a:ext cx="280987"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D</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i</a:t>
              </a:r>
            </a:p>
          </p:txBody>
        </p:sp>
        <p:sp>
          <p:nvSpPr>
            <p:cNvPr id="310303" name="Line 30"/>
            <p:cNvSpPr>
              <a:spLocks noChangeShapeType="1"/>
            </p:cNvSpPr>
            <p:nvPr/>
          </p:nvSpPr>
          <p:spPr bwMode="auto">
            <a:xfrm>
              <a:off x="762000" y="4648200"/>
              <a:ext cx="1588" cy="7620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310304" name="Line 31"/>
            <p:cNvSpPr>
              <a:spLocks noChangeShapeType="1"/>
            </p:cNvSpPr>
            <p:nvPr/>
          </p:nvSpPr>
          <p:spPr bwMode="auto">
            <a:xfrm>
              <a:off x="2711234" y="4589956"/>
              <a:ext cx="1588" cy="8382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310305" name="Line 32"/>
            <p:cNvSpPr>
              <a:spLocks noChangeShapeType="1"/>
            </p:cNvSpPr>
            <p:nvPr/>
          </p:nvSpPr>
          <p:spPr bwMode="auto">
            <a:xfrm flipV="1">
              <a:off x="762000" y="5256212"/>
              <a:ext cx="1949234" cy="1588"/>
            </a:xfrm>
            <a:prstGeom prst="line">
              <a:avLst/>
            </a:prstGeom>
            <a:noFill/>
            <a:ln w="9525">
              <a:solidFill>
                <a:schemeClr val="tx1"/>
              </a:solidFill>
              <a:prstDash val="dash"/>
              <a:round/>
              <a:headEnd type="triangle" w="med" len="med"/>
              <a:tailEnd type="triangle" w="med" len="med"/>
            </a:ln>
          </p:spPr>
          <p:txBody>
            <a:bodyPr>
              <a:prstTxWarp prst="textNoShape">
                <a:avLst/>
              </a:prstTxWarp>
            </a:bodyPr>
            <a:lstStyle/>
            <a:p>
              <a:endParaRPr lang="en-US"/>
            </a:p>
          </p:txBody>
        </p:sp>
        <p:sp>
          <p:nvSpPr>
            <p:cNvPr id="310306" name="Rectangle 33"/>
            <p:cNvSpPr>
              <a:spLocks/>
            </p:cNvSpPr>
            <p:nvPr/>
          </p:nvSpPr>
          <p:spPr bwMode="auto">
            <a:xfrm>
              <a:off x="1603267" y="5165340"/>
              <a:ext cx="268288"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dirty="0" err="1">
                  <a:solidFill>
                    <a:schemeClr val="tx1"/>
                  </a:solidFill>
                  <a:latin typeface="Baskerville" pitchFamily="-107" charset="0"/>
                  <a:ea typeface="Baskerville" pitchFamily="-107" charset="0"/>
                  <a:cs typeface="Baskerville" pitchFamily="-107" charset="0"/>
                  <a:sym typeface="Baskerville" pitchFamily="-107" charset="0"/>
                </a:rPr>
                <a:t>R</a:t>
              </a:r>
              <a:r>
                <a:rPr lang="en-US" sz="1800" i="1" baseline="-31000" dirty="0" err="1">
                  <a:solidFill>
                    <a:schemeClr val="tx1"/>
                  </a:solidFill>
                  <a:latin typeface="Baskerville" pitchFamily="-107" charset="0"/>
                  <a:ea typeface="Baskerville" pitchFamily="-107" charset="0"/>
                  <a:cs typeface="Baskerville" pitchFamily="-107" charset="0"/>
                  <a:sym typeface="Baskerville" pitchFamily="-107" charset="0"/>
                </a:rPr>
                <a:t>i</a:t>
              </a:r>
              <a:endParaRPr lang="en-US" sz="1800" i="1" baseline="-310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0307" name="Line 34"/>
            <p:cNvSpPr>
              <a:spLocks noChangeShapeType="1"/>
            </p:cNvSpPr>
            <p:nvPr/>
          </p:nvSpPr>
          <p:spPr bwMode="auto">
            <a:xfrm>
              <a:off x="1524000" y="35052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308" name="Line 35"/>
            <p:cNvSpPr>
              <a:spLocks noChangeShapeType="1"/>
            </p:cNvSpPr>
            <p:nvPr/>
          </p:nvSpPr>
          <p:spPr bwMode="auto">
            <a:xfrm>
              <a:off x="2438400" y="35052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309" name="Line 36"/>
            <p:cNvSpPr>
              <a:spLocks noChangeShapeType="1"/>
            </p:cNvSpPr>
            <p:nvPr/>
          </p:nvSpPr>
          <p:spPr bwMode="auto">
            <a:xfrm>
              <a:off x="3352800" y="35052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310" name="Line 37"/>
            <p:cNvSpPr>
              <a:spLocks noChangeShapeType="1"/>
            </p:cNvSpPr>
            <p:nvPr/>
          </p:nvSpPr>
          <p:spPr bwMode="auto">
            <a:xfrm>
              <a:off x="4267200" y="35052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0311" name="Line 38"/>
            <p:cNvSpPr>
              <a:spLocks noChangeShapeType="1"/>
            </p:cNvSpPr>
            <p:nvPr/>
          </p:nvSpPr>
          <p:spPr bwMode="auto">
            <a:xfrm>
              <a:off x="3505200" y="3886200"/>
              <a:ext cx="7620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0312" name="Rectangle 39"/>
            <p:cNvSpPr>
              <a:spLocks/>
            </p:cNvSpPr>
            <p:nvPr/>
          </p:nvSpPr>
          <p:spPr bwMode="auto">
            <a:xfrm>
              <a:off x="3735388" y="3848100"/>
              <a:ext cx="274637"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D</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j</a:t>
              </a:r>
            </a:p>
          </p:txBody>
        </p:sp>
      </p:grpSp>
      <p:sp>
        <p:nvSpPr>
          <p:cNvPr id="310313" name="Text Box 40"/>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2D60C9CB-2808-5341-BC0F-C8B40E261F2A}" type="slidenum">
              <a:rPr lang="en-US" sz="900">
                <a:solidFill>
                  <a:schemeClr val="tx1"/>
                </a:solidFill>
                <a:latin typeface="Avenir Book"/>
                <a:ea typeface="Avenir Book"/>
                <a:cs typeface="Avenir Book"/>
                <a:sym typeface="Helvetica Neue" pitchFamily="-107" charset="0"/>
              </a:rPr>
              <a:pPr algn="r"/>
              <a:t>3</a:t>
            </a:fld>
            <a:endParaRPr lang="en-US" sz="900" dirty="0">
              <a:solidFill>
                <a:schemeClr val="tx1"/>
              </a:solidFill>
              <a:latin typeface="Avenir Book"/>
              <a:ea typeface="Avenir Book"/>
              <a:cs typeface="Avenir Book"/>
              <a:sym typeface="Helvetica Neue" pitchFamily="-107" charset="0"/>
            </a:endParaRPr>
          </a:p>
        </p:txBody>
      </p:sp>
    </p:spTree>
    <p:extLst>
      <p:ext uri="{BB962C8B-B14F-4D97-AF65-F5344CB8AC3E}">
        <p14:creationId xmlns:p14="http://schemas.microsoft.com/office/powerpoint/2010/main" val="2572687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2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2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0514" name="Rectangle 1"/>
              <p:cNvSpPr>
                <a:spLocks noGrp="1" noChangeArrowheads="1"/>
              </p:cNvSpPr>
              <p:nvPr>
                <p:ph type="body" idx="1"/>
              </p:nvPr>
            </p:nvSpPr>
            <p:spPr/>
            <p:txBody>
              <a:bodyPr/>
              <a:lstStyle/>
              <a:p>
                <a:pPr>
                  <a:spcBef>
                    <a:spcPts val="1600"/>
                  </a:spcBef>
                </a:pPr>
                <a:r>
                  <a:rPr lang="en-US" sz="1800" dirty="0" smtClean="0">
                    <a:solidFill>
                      <a:schemeClr val="tx1"/>
                    </a:solidFill>
                    <a:latin typeface="Calibri" charset="0"/>
                    <a:ea typeface="Calibri" charset="0"/>
                    <a:cs typeface="Calibri" charset="0"/>
                  </a:rPr>
                  <a:t>EDF has the edge since it has higher utilization</a:t>
                </a:r>
              </a:p>
              <a:p>
                <a:pPr>
                  <a:spcBef>
                    <a:spcPts val="1600"/>
                  </a:spcBef>
                </a:pPr>
                <a:r>
                  <a:rPr lang="en-US" sz="1800" b="1" dirty="0" smtClean="0">
                    <a:solidFill>
                      <a:schemeClr val="tx1"/>
                    </a:solidFill>
                    <a:latin typeface="Calibri" charset="0"/>
                    <a:ea typeface="Calibri" charset="0"/>
                    <a:cs typeface="Calibri" charset="0"/>
                  </a:rPr>
                  <a:t>Slack-stealing: </a:t>
                </a:r>
                <a:r>
                  <a:rPr lang="en-US" sz="1800" dirty="0" smtClean="0">
                    <a:solidFill>
                      <a:schemeClr val="tx1"/>
                    </a:solidFill>
                    <a:latin typeface="Calibri" charset="0"/>
                    <a:ea typeface="Calibri" charset="0"/>
                    <a:cs typeface="Calibri" charset="0"/>
                  </a:rPr>
                  <a:t>If </a:t>
                </a:r>
                <a14:m>
                  <m:oMath xmlns:m="http://schemas.openxmlformats.org/officeDocument/2006/math">
                    <m:sSub>
                      <m:sSubPr>
                        <m:ctrlPr>
                          <a:rPr lang="en-US" sz="1800" b="0" i="1" smtClean="0">
                            <a:solidFill>
                              <a:schemeClr val="tx1"/>
                            </a:solidFill>
                            <a:latin typeface="Cambria Math" charset="0"/>
                            <a:ea typeface="Calibri" charset="0"/>
                            <a:cs typeface="Calibri" charset="0"/>
                          </a:rPr>
                        </m:ctrlPr>
                      </m:sSubPr>
                      <m:e>
                        <m:r>
                          <a:rPr lang="en-US" sz="1800" b="0" i="1" smtClean="0">
                            <a:solidFill>
                              <a:schemeClr val="tx1"/>
                            </a:solidFill>
                            <a:latin typeface="Cambria Math" charset="0"/>
                            <a:ea typeface="Calibri" charset="0"/>
                            <a:cs typeface="Calibri" charset="0"/>
                          </a:rPr>
                          <m:t>𝑈</m:t>
                        </m:r>
                      </m:e>
                      <m:sub>
                        <m:r>
                          <a:rPr lang="en-US" sz="1800" b="0" i="1" smtClean="0">
                            <a:solidFill>
                              <a:schemeClr val="tx1"/>
                            </a:solidFill>
                            <a:latin typeface="Cambria Math" charset="0"/>
                            <a:ea typeface="Calibri" charset="0"/>
                            <a:cs typeface="Calibri" charset="0"/>
                          </a:rPr>
                          <m:t>𝑝</m:t>
                        </m:r>
                      </m:sub>
                    </m:sSub>
                  </m:oMath>
                </a14:m>
                <a:r>
                  <a:rPr lang="en-US" sz="1800" dirty="0" smtClean="0">
                    <a:solidFill>
                      <a:schemeClr val="tx1"/>
                    </a:solidFill>
                    <a:latin typeface="Calibri" charset="0"/>
                    <a:ea typeface="Calibri" charset="0"/>
                    <a:cs typeface="Calibri" charset="0"/>
                  </a:rPr>
                  <a:t> is utilization of periodic work, then the remaining </a:t>
                </a:r>
                <a14:m>
                  <m:oMath xmlns:m="http://schemas.openxmlformats.org/officeDocument/2006/math">
                    <m:r>
                      <a:rPr lang="en-US" sz="1800" b="0" i="1" smtClean="0">
                        <a:solidFill>
                          <a:schemeClr val="tx1"/>
                        </a:solidFill>
                        <a:latin typeface="Cambria Math" charset="0"/>
                        <a:ea typeface="Calibri" charset="0"/>
                        <a:cs typeface="Calibri" charset="0"/>
                      </a:rPr>
                      <m:t>1−</m:t>
                    </m:r>
                    <m:sSub>
                      <m:sSubPr>
                        <m:ctrlPr>
                          <a:rPr lang="en-US" sz="1800" b="0" i="1" smtClean="0">
                            <a:solidFill>
                              <a:schemeClr val="tx1"/>
                            </a:solidFill>
                            <a:latin typeface="Cambria Math" charset="0"/>
                            <a:ea typeface="Calibri" charset="0"/>
                            <a:cs typeface="Calibri" charset="0"/>
                          </a:rPr>
                        </m:ctrlPr>
                      </m:sSubPr>
                      <m:e>
                        <m:r>
                          <a:rPr lang="en-US" sz="1800" b="0" i="1" smtClean="0">
                            <a:solidFill>
                              <a:schemeClr val="tx1"/>
                            </a:solidFill>
                            <a:latin typeface="Cambria Math" charset="0"/>
                            <a:ea typeface="Calibri" charset="0"/>
                            <a:cs typeface="Calibri" charset="0"/>
                          </a:rPr>
                          <m:t>𝑈</m:t>
                        </m:r>
                      </m:e>
                      <m:sub>
                        <m:r>
                          <a:rPr lang="en-US" sz="1800" b="0" i="1" smtClean="0">
                            <a:solidFill>
                              <a:schemeClr val="tx1"/>
                            </a:solidFill>
                            <a:latin typeface="Cambria Math" charset="0"/>
                            <a:ea typeface="Calibri" charset="0"/>
                            <a:cs typeface="Calibri" charset="0"/>
                          </a:rPr>
                          <m:t>𝑝</m:t>
                        </m:r>
                      </m:sub>
                    </m:sSub>
                  </m:oMath>
                </a14:m>
                <a:r>
                  <a:rPr lang="en-US" sz="1800" dirty="0" smtClean="0">
                    <a:solidFill>
                      <a:schemeClr val="tx1"/>
                    </a:solidFill>
                    <a:latin typeface="Calibri" charset="0"/>
                    <a:ea typeface="Calibri" charset="0"/>
                    <a:cs typeface="Calibri" charset="0"/>
                  </a:rPr>
                  <a:t> utilization can be used for aperiodic tasks </a:t>
                </a:r>
              </a:p>
              <a:p>
                <a:pPr lvl="1">
                  <a:spcBef>
                    <a:spcPts val="1600"/>
                  </a:spcBef>
                </a:pPr>
                <a:r>
                  <a:rPr lang="en-US" sz="1800" dirty="0" smtClean="0">
                    <a:solidFill>
                      <a:schemeClr val="tx1"/>
                    </a:solidFill>
                    <a:latin typeface="Calibri" charset="0"/>
                    <a:ea typeface="Calibri" charset="0"/>
                    <a:cs typeface="Calibri" charset="0"/>
                  </a:rPr>
                  <a:t>Increased utilization given to aperiodic servers (discussed later)</a:t>
                </a:r>
              </a:p>
              <a:p>
                <a:pPr>
                  <a:spcBef>
                    <a:spcPts val="1600"/>
                  </a:spcBef>
                </a:pPr>
                <a:endParaRPr lang="en-US" sz="1800" dirty="0">
                  <a:solidFill>
                    <a:schemeClr val="tx1"/>
                  </a:solidFill>
                  <a:latin typeface="Calibri" charset="0"/>
                  <a:ea typeface="Calibri" charset="0"/>
                  <a:cs typeface="Calibri" charset="0"/>
                </a:endParaRPr>
              </a:p>
              <a:p>
                <a:pPr>
                  <a:spcBef>
                    <a:spcPts val="1600"/>
                  </a:spcBef>
                </a:pPr>
                <a:endParaRPr lang="en-US" sz="1800" dirty="0" smtClean="0">
                  <a:solidFill>
                    <a:schemeClr val="tx1"/>
                  </a:solidFill>
                  <a:latin typeface="Calibri" charset="0"/>
                  <a:ea typeface="Calibri" charset="0"/>
                  <a:cs typeface="Calibri" charset="0"/>
                </a:endParaRPr>
              </a:p>
            </p:txBody>
          </p:sp>
        </mc:Choice>
        <mc:Fallback xmlns="">
          <p:sp>
            <p:nvSpPr>
              <p:cNvPr id="320514" name="Rectangle 1"/>
              <p:cNvSpPr>
                <a:spLocks noGrp="1" noRot="1" noChangeAspect="1" noMove="1" noResize="1" noEditPoints="1" noAdjustHandles="1" noChangeArrowheads="1" noChangeShapeType="1" noTextEdit="1"/>
              </p:cNvSpPr>
              <p:nvPr>
                <p:ph type="body" idx="1"/>
              </p:nvPr>
            </p:nvSpPr>
            <p:spPr>
              <a:blipFill rotWithShape="0">
                <a:blip r:embed="rId2"/>
                <a:stretch>
                  <a:fillRect l="-1243" t="-923"/>
                </a:stretch>
              </a:blipFill>
            </p:spPr>
            <p:txBody>
              <a:bodyPr/>
              <a:lstStyle/>
              <a:p>
                <a:r>
                  <a:rPr lang="en-US">
                    <a:noFill/>
                  </a:rPr>
                  <a:t> </a:t>
                </a:r>
              </a:p>
            </p:txBody>
          </p:sp>
        </mc:Fallback>
      </mc:AlternateContent>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20516" name="Rectangle 3"/>
          <p:cNvSpPr>
            <a:spLocks noGrp="1" noChangeArrowheads="1"/>
          </p:cNvSpPr>
          <p:nvPr>
            <p:ph type="title"/>
          </p:nvPr>
        </p:nvSpPr>
        <p:spPr/>
        <p:txBody>
          <a:bodyPr/>
          <a:lstStyle/>
          <a:p>
            <a:pPr eaLnBrk="1" hangingPunct="1"/>
            <a:r>
              <a:rPr lang="en-US" dirty="0" smtClean="0"/>
              <a:t>Handling aperiodic work</a:t>
            </a:r>
            <a:endParaRPr lang="en-US" dirty="0"/>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30</a:t>
            </a:fld>
            <a:endParaRPr lang="en-US" sz="900" dirty="0">
              <a:solidFill>
                <a:schemeClr val="tx1"/>
              </a:solidFill>
              <a:latin typeface="Avenir Book"/>
              <a:ea typeface="Avenir Book"/>
              <a:cs typeface="Avenir Book"/>
              <a:sym typeface="Helvetica Neue" pitchFamily="-107" charset="0"/>
            </a:endParaRPr>
          </a:p>
        </p:txBody>
      </p:sp>
    </p:spTree>
    <p:extLst>
      <p:ext uri="{BB962C8B-B14F-4D97-AF65-F5344CB8AC3E}">
        <p14:creationId xmlns:p14="http://schemas.microsoft.com/office/powerpoint/2010/main" val="61524096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
          <p:cNvSpPr>
            <a:spLocks noGrp="1" noChangeArrowheads="1"/>
          </p:cNvSpPr>
          <p:nvPr>
            <p:ph type="body" idx="1"/>
          </p:nvPr>
        </p:nvSpPr>
        <p:spPr/>
        <p:txBody>
          <a:bodyPr/>
          <a:lstStyle/>
          <a:p>
            <a:pPr eaLnBrk="1" hangingPunct="1"/>
            <a:r>
              <a:rPr lang="en-US" sz="1800" b="1" dirty="0" smtClean="0">
                <a:solidFill>
                  <a:schemeClr val="tx1"/>
                </a:solidFill>
                <a:latin typeface="Calibri" charset="0"/>
                <a:ea typeface="Calibri" charset="0"/>
                <a:cs typeface="Calibri" charset="0"/>
              </a:rPr>
              <a:t>Q: </a:t>
            </a:r>
            <a:r>
              <a:rPr lang="en-US" sz="1800" dirty="0" smtClean="0">
                <a:solidFill>
                  <a:schemeClr val="tx1"/>
                </a:solidFill>
                <a:latin typeface="Calibri" charset="0"/>
                <a:ea typeface="Calibri" charset="0"/>
                <a:cs typeface="Calibri" charset="0"/>
              </a:rPr>
              <a:t>Does the utilization bound of RM become 1.0 if all task periods are multiples of the smallest period?</a:t>
            </a:r>
          </a:p>
          <a:p>
            <a:pPr eaLnBrk="1" hangingPunct="1"/>
            <a:r>
              <a:rPr lang="en-US" sz="1800" b="1" dirty="0" smtClean="0">
                <a:solidFill>
                  <a:schemeClr val="tx1"/>
                </a:solidFill>
                <a:latin typeface="Calibri" charset="0"/>
                <a:ea typeface="Calibri" charset="0"/>
                <a:cs typeface="Calibri" charset="0"/>
              </a:rPr>
              <a:t>A: No!</a:t>
            </a:r>
            <a:r>
              <a:rPr lang="en-US" sz="1800" dirty="0" smtClean="0">
                <a:solidFill>
                  <a:schemeClr val="tx1"/>
                </a:solidFill>
                <a:latin typeface="Calibri" charset="0"/>
                <a:ea typeface="Calibri" charset="0"/>
                <a:cs typeface="Calibri" charset="0"/>
              </a:rPr>
              <a:t> The correct result is that </a:t>
            </a:r>
            <a:r>
              <a:rPr lang="en-US" sz="1800" dirty="0">
                <a:solidFill>
                  <a:schemeClr val="tx1"/>
                </a:solidFill>
                <a:latin typeface="Calibri" charset="0"/>
                <a:ea typeface="Calibri" charset="0"/>
                <a:cs typeface="Calibri" charset="0"/>
              </a:rPr>
              <a:t>the utilization bound of RM </a:t>
            </a:r>
            <a:r>
              <a:rPr lang="en-US" sz="1800" dirty="0" smtClean="0">
                <a:solidFill>
                  <a:schemeClr val="tx1"/>
                </a:solidFill>
                <a:latin typeface="Calibri" charset="0"/>
                <a:ea typeface="Calibri" charset="0"/>
                <a:cs typeface="Calibri" charset="0"/>
              </a:rPr>
              <a:t>becomes </a:t>
            </a:r>
            <a:r>
              <a:rPr lang="en-US" sz="1800" dirty="0">
                <a:solidFill>
                  <a:schemeClr val="tx1"/>
                </a:solidFill>
                <a:latin typeface="Calibri" charset="0"/>
                <a:ea typeface="Calibri" charset="0"/>
                <a:cs typeface="Calibri" charset="0"/>
              </a:rPr>
              <a:t>1.0 </a:t>
            </a:r>
            <a:r>
              <a:rPr lang="en-US" sz="1800" dirty="0" smtClean="0">
                <a:solidFill>
                  <a:schemeClr val="tx1"/>
                </a:solidFill>
                <a:latin typeface="Calibri" charset="0"/>
                <a:ea typeface="Calibri" charset="0"/>
                <a:cs typeface="Calibri" charset="0"/>
              </a:rPr>
              <a:t>if for every </a:t>
            </a:r>
            <a:r>
              <a:rPr lang="en-US" sz="1800" b="1" i="1" dirty="0" smtClean="0">
                <a:solidFill>
                  <a:schemeClr val="tx1"/>
                </a:solidFill>
                <a:latin typeface="Calibri" charset="0"/>
                <a:ea typeface="Calibri" charset="0"/>
                <a:cs typeface="Calibri" charset="0"/>
              </a:rPr>
              <a:t>pair</a:t>
            </a:r>
            <a:r>
              <a:rPr lang="en-US" sz="1800" dirty="0" smtClean="0">
                <a:solidFill>
                  <a:schemeClr val="tx1"/>
                </a:solidFill>
                <a:latin typeface="Calibri" charset="0"/>
                <a:ea typeface="Calibri" charset="0"/>
                <a:cs typeface="Calibri" charset="0"/>
              </a:rPr>
              <a:t> of periods, one period in the pair is a multiple of the other.</a:t>
            </a:r>
          </a:p>
        </p:txBody>
      </p:sp>
      <p:sp>
        <p:nvSpPr>
          <p:cNvPr id="320515"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20516" name="Rectangle 3"/>
          <p:cNvSpPr>
            <a:spLocks noGrp="1" noChangeArrowheads="1"/>
          </p:cNvSpPr>
          <p:nvPr>
            <p:ph type="title"/>
          </p:nvPr>
        </p:nvSpPr>
        <p:spPr/>
        <p:txBody>
          <a:bodyPr/>
          <a:lstStyle/>
          <a:p>
            <a:pPr eaLnBrk="1" hangingPunct="1"/>
            <a:r>
              <a:rPr lang="en-US" dirty="0" smtClean="0">
                <a:latin typeface="Calibri" charset="0"/>
                <a:ea typeface="Calibri" charset="0"/>
                <a:cs typeface="Calibri" charset="0"/>
              </a:rPr>
              <a:t>More on RM</a:t>
            </a:r>
            <a:endParaRPr lang="en-US" dirty="0">
              <a:latin typeface="Calibri" charset="0"/>
              <a:ea typeface="Calibri" charset="0"/>
              <a:cs typeface="Calibri" charset="0"/>
            </a:endParaRPr>
          </a:p>
        </p:txBody>
      </p:sp>
      <p:sp>
        <p:nvSpPr>
          <p:cNvPr id="320519" name="Text Box 7"/>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AE2436BF-D625-5748-903E-1C64FF3349A3}" type="slidenum">
              <a:rPr lang="en-US" sz="900">
                <a:solidFill>
                  <a:schemeClr val="tx1"/>
                </a:solidFill>
                <a:latin typeface="Avenir Book"/>
                <a:ea typeface="Avenir Book"/>
                <a:cs typeface="Avenir Book"/>
                <a:sym typeface="Helvetica Neue" pitchFamily="-107" charset="0"/>
              </a:rPr>
              <a:pPr algn="r"/>
              <a:t>31</a:t>
            </a:fld>
            <a:endParaRPr lang="en-US" sz="900" dirty="0">
              <a:solidFill>
                <a:schemeClr val="tx1"/>
              </a:solidFill>
              <a:latin typeface="Avenir Book"/>
              <a:ea typeface="Avenir Book"/>
              <a:cs typeface="Avenir Book"/>
              <a:sym typeface="Helvetica Neue" pitchFamily="-107" charset="0"/>
            </a:endParaRPr>
          </a:p>
        </p:txBody>
      </p:sp>
    </p:spTree>
    <p:extLst>
      <p:ext uri="{BB962C8B-B14F-4D97-AF65-F5344CB8AC3E}">
        <p14:creationId xmlns:p14="http://schemas.microsoft.com/office/powerpoint/2010/main" val="7963924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22563" name="Rectangle 2"/>
          <p:cNvSpPr>
            <a:spLocks noGrp="1" noChangeArrowheads="1"/>
          </p:cNvSpPr>
          <p:nvPr>
            <p:ph type="title"/>
          </p:nvPr>
        </p:nvSpPr>
        <p:spPr/>
        <p:txBody>
          <a:bodyPr/>
          <a:lstStyle/>
          <a:p>
            <a:pPr eaLnBrk="1" hangingPunct="1"/>
            <a:r>
              <a:rPr lang="en-US"/>
              <a:t>Lecture summary</a:t>
            </a:r>
          </a:p>
        </p:txBody>
      </p:sp>
      <p:sp>
        <p:nvSpPr>
          <p:cNvPr id="322564" name="Rectangle 3"/>
          <p:cNvSpPr>
            <a:spLocks noGrp="1" noChangeArrowheads="1"/>
          </p:cNvSpPr>
          <p:nvPr>
            <p:ph type="body" idx="1"/>
          </p:nvPr>
        </p:nvSpPr>
        <p:spPr/>
        <p:txBody>
          <a:bodyPr/>
          <a:lstStyle/>
          <a:p>
            <a:pPr eaLnBrk="1" hangingPunct="1"/>
            <a:r>
              <a:rPr lang="en-US" sz="1800" dirty="0">
                <a:solidFill>
                  <a:schemeClr val="tx1"/>
                </a:solidFill>
                <a:latin typeface="Calibri" charset="0"/>
                <a:ea typeface="Calibri" charset="0"/>
                <a:cs typeface="Calibri" charset="0"/>
              </a:rPr>
              <a:t>Exact test for EDF scheduling (relative deadlines &lt; periods)</a:t>
            </a:r>
          </a:p>
          <a:p>
            <a:pPr eaLnBrk="1" hangingPunct="1"/>
            <a:r>
              <a:rPr lang="en-US" sz="1800" dirty="0">
                <a:solidFill>
                  <a:schemeClr val="tx1"/>
                </a:solidFill>
                <a:latin typeface="Calibri" charset="0"/>
                <a:ea typeface="Calibri" charset="0"/>
                <a:cs typeface="Calibri" charset="0"/>
              </a:rPr>
              <a:t>Processor demand </a:t>
            </a:r>
            <a:r>
              <a:rPr lang="en-US" sz="1800" dirty="0" smtClean="0">
                <a:solidFill>
                  <a:schemeClr val="tx1"/>
                </a:solidFill>
                <a:latin typeface="Calibri" charset="0"/>
                <a:ea typeface="Calibri" charset="0"/>
                <a:cs typeface="Calibri" charset="0"/>
              </a:rPr>
              <a:t>criterion</a:t>
            </a:r>
          </a:p>
          <a:p>
            <a:pPr eaLnBrk="1" hangingPunct="1"/>
            <a:r>
              <a:rPr lang="en-US" sz="1800" dirty="0" smtClean="0">
                <a:solidFill>
                  <a:schemeClr val="tx1"/>
                </a:solidFill>
                <a:latin typeface="Calibri" charset="0"/>
                <a:ea typeface="Calibri" charset="0"/>
                <a:cs typeface="Calibri" charset="0"/>
              </a:rPr>
              <a:t>RM vs. EDF</a:t>
            </a:r>
          </a:p>
        </p:txBody>
      </p:sp>
      <p:sp>
        <p:nvSpPr>
          <p:cNvPr id="322565" name="Text Box 4"/>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315FEDB1-2758-0940-8732-995183587310}" type="slidenum">
              <a:rPr lang="en-US" sz="900">
                <a:solidFill>
                  <a:schemeClr val="tx1"/>
                </a:solidFill>
                <a:latin typeface="Avenir Book"/>
                <a:ea typeface="Avenir Book"/>
                <a:cs typeface="Avenir Book"/>
                <a:sym typeface="Helvetica Neue" pitchFamily="-107" charset="0"/>
              </a:rPr>
              <a:pPr algn="r"/>
              <a:t>32</a:t>
            </a:fld>
            <a:endParaRPr lang="en-US" sz="900" dirty="0">
              <a:solidFill>
                <a:schemeClr val="tx1"/>
              </a:solidFill>
              <a:latin typeface="Avenir Book"/>
              <a:ea typeface="Avenir Book"/>
              <a:cs typeface="Avenir Book"/>
              <a:sym typeface="Helvetica Neue" pitchFamily="-107" charset="0"/>
            </a:endParaRPr>
          </a:p>
        </p:txBody>
      </p:sp>
      <p:sp>
        <p:nvSpPr>
          <p:cNvPr id="2" name="TextBox 1"/>
          <p:cNvSpPr txBox="1"/>
          <p:nvPr/>
        </p:nvSpPr>
        <p:spPr>
          <a:xfrm>
            <a:off x="1043608" y="3765034"/>
            <a:ext cx="7324583" cy="923330"/>
          </a:xfrm>
          <a:prstGeom prst="rect">
            <a:avLst/>
          </a:prstGeom>
          <a:noFill/>
        </p:spPr>
        <p:txBody>
          <a:bodyPr wrap="square" rtlCol="0">
            <a:spAutoFit/>
          </a:bodyPr>
          <a:lstStyle/>
          <a:p>
            <a:r>
              <a:rPr lang="en-US" sz="1800" dirty="0"/>
              <a:t>Giorgio C. </a:t>
            </a:r>
            <a:r>
              <a:rPr lang="en-US" sz="1800" dirty="0" err="1" smtClean="0"/>
              <a:t>Buttazo</a:t>
            </a:r>
            <a:r>
              <a:rPr lang="en-US" sz="1800" dirty="0" smtClean="0"/>
              <a:t>. </a:t>
            </a:r>
            <a:r>
              <a:rPr lang="en-US" sz="1800" b="1" dirty="0" smtClean="0"/>
              <a:t>Rate </a:t>
            </a:r>
            <a:r>
              <a:rPr lang="en-US" sz="1800" b="1" dirty="0"/>
              <a:t>monotonic vs. EDF: Judgment day</a:t>
            </a:r>
            <a:r>
              <a:rPr lang="en-US" sz="1800" dirty="0"/>
              <a:t>. </a:t>
            </a:r>
            <a:endParaRPr lang="en-US" sz="1800" dirty="0" smtClean="0"/>
          </a:p>
          <a:p>
            <a:r>
              <a:rPr lang="en-US" sz="1800" i="1" dirty="0" smtClean="0"/>
              <a:t>Real-Time </a:t>
            </a:r>
            <a:r>
              <a:rPr lang="en-US" sz="1800" i="1" dirty="0"/>
              <a:t>Systems</a:t>
            </a:r>
            <a:r>
              <a:rPr lang="en-US" sz="1800" dirty="0"/>
              <a:t>, 29:5–26. </a:t>
            </a:r>
            <a:r>
              <a:rPr lang="en-US" sz="1800" dirty="0" smtClean="0"/>
              <a:t>2005</a:t>
            </a:r>
            <a:endParaRPr lang="en-US" sz="1800" dirty="0"/>
          </a:p>
          <a:p>
            <a:r>
              <a:rPr lang="en-US" sz="1800" b="1" dirty="0" smtClean="0"/>
              <a:t> </a:t>
            </a:r>
            <a:endParaRPr lang="en-US" sz="1800" dirty="0"/>
          </a:p>
        </p:txBody>
      </p:sp>
    </p:spTree>
    <p:extLst>
      <p:ext uri="{BB962C8B-B14F-4D97-AF65-F5344CB8AC3E}">
        <p14:creationId xmlns:p14="http://schemas.microsoft.com/office/powerpoint/2010/main" val="18492980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0275" name="Rectangle 2"/>
          <p:cNvSpPr>
            <a:spLocks noGrp="1" noChangeArrowheads="1"/>
          </p:cNvSpPr>
          <p:nvPr>
            <p:ph type="title"/>
          </p:nvPr>
        </p:nvSpPr>
        <p:spPr/>
        <p:txBody>
          <a:bodyPr/>
          <a:lstStyle/>
          <a:p>
            <a:pPr eaLnBrk="1" hangingPunct="1"/>
            <a:r>
              <a:rPr lang="en-US" dirty="0">
                <a:latin typeface="Calibri" charset="0"/>
                <a:ea typeface="Calibri" charset="0"/>
                <a:cs typeface="Calibri" charset="0"/>
              </a:rPr>
              <a:t>EDF and processor demand</a:t>
            </a:r>
          </a:p>
        </p:txBody>
      </p:sp>
      <p:sp>
        <p:nvSpPr>
          <p:cNvPr id="310276" name="Rectangle 3"/>
          <p:cNvSpPr>
            <a:spLocks noGrp="1" noChangeArrowheads="1"/>
          </p:cNvSpPr>
          <p:nvPr>
            <p:ph type="body" idx="1"/>
          </p:nvPr>
        </p:nvSpPr>
        <p:spPr>
          <a:xfrm>
            <a:off x="406400" y="1471613"/>
            <a:ext cx="8345488" cy="4840287"/>
          </a:xfrm>
        </p:spPr>
        <p:txBody>
          <a:bodyPr/>
          <a:lstStyle/>
          <a:p>
            <a:pPr eaLnBrk="1" hangingPunct="1"/>
            <a:r>
              <a:rPr lang="en-US" sz="2000" dirty="0" smtClean="0">
                <a:latin typeface="Calibri" charset="0"/>
                <a:ea typeface="Calibri" charset="0"/>
                <a:cs typeface="Calibri" charset="0"/>
              </a:rPr>
              <a:t>Task </a:t>
            </a:r>
            <a:r>
              <a:rPr lang="en-US" sz="2000" dirty="0" err="1" smtClean="0">
                <a:latin typeface="cmmi10" charset="0"/>
                <a:ea typeface="cmmi10" charset="0"/>
                <a:cs typeface="cmmi10" charset="0"/>
              </a:rPr>
              <a:t>i</a:t>
            </a:r>
            <a:r>
              <a:rPr lang="en-US" sz="2000" dirty="0" smtClean="0">
                <a:latin typeface="Calibri" charset="0"/>
                <a:ea typeface="Calibri" charset="0"/>
                <a:cs typeface="Calibri" charset="0"/>
              </a:rPr>
              <a:t> </a:t>
            </a:r>
            <a:r>
              <a:rPr lang="en-US" sz="2000" b="1" dirty="0" smtClean="0">
                <a:latin typeface="Calibri" charset="0"/>
                <a:ea typeface="Calibri" charset="0"/>
                <a:cs typeface="Calibri" charset="0"/>
              </a:rPr>
              <a:t>requests</a:t>
            </a:r>
            <a:r>
              <a:rPr lang="en-US" sz="2000" dirty="0" smtClean="0">
                <a:latin typeface="Calibri" charset="0"/>
                <a:ea typeface="Calibri" charset="0"/>
                <a:cs typeface="Calibri" charset="0"/>
              </a:rPr>
              <a:t> service (work) </a:t>
            </a:r>
            <a:r>
              <a:rPr lang="en-US" sz="2000" dirty="0" smtClean="0">
                <a:latin typeface="cmmi10" charset="0"/>
                <a:ea typeface="cmmi10" charset="0"/>
                <a:cs typeface="cmmi10" charset="0"/>
              </a:rPr>
              <a:t>C</a:t>
            </a:r>
            <a:r>
              <a:rPr lang="en-US" sz="2000" baseline="-25000" dirty="0" smtClean="0">
                <a:latin typeface="cmmi10" charset="0"/>
                <a:ea typeface="cmmi10" charset="0"/>
                <a:cs typeface="cmmi10" charset="0"/>
              </a:rPr>
              <a:t>i</a:t>
            </a:r>
            <a:r>
              <a:rPr lang="en-US" sz="2000" dirty="0" smtClean="0">
                <a:latin typeface="Calibri" charset="0"/>
                <a:ea typeface="Calibri" charset="0"/>
                <a:cs typeface="Calibri" charset="0"/>
              </a:rPr>
              <a:t> at every arrival </a:t>
            </a:r>
            <a:r>
              <a:rPr lang="en-US" sz="2000" dirty="0" err="1" smtClean="0">
                <a:latin typeface="cmmi10" charset="0"/>
                <a:ea typeface="cmmi10" charset="0"/>
                <a:cs typeface="cmmi10" charset="0"/>
              </a:rPr>
              <a:t>r</a:t>
            </a:r>
            <a:r>
              <a:rPr lang="en-US" sz="2000" baseline="-25000" dirty="0" err="1" smtClean="0">
                <a:latin typeface="cmmi10" charset="0"/>
                <a:ea typeface="cmmi10" charset="0"/>
                <a:cs typeface="cmmi10" charset="0"/>
              </a:rPr>
              <a:t>i</a:t>
            </a:r>
            <a:r>
              <a:rPr lang="en-US" sz="2000" baseline="-25000" dirty="0" err="1" smtClean="0">
                <a:latin typeface="cmr10" charset="0"/>
                <a:ea typeface="cmr10" charset="0"/>
                <a:cs typeface="cmr10" charset="0"/>
              </a:rPr>
              <a:t>,</a:t>
            </a:r>
            <a:r>
              <a:rPr lang="en-US" sz="2000" baseline="-25000" dirty="0" err="1" smtClean="0">
                <a:latin typeface="cmmi10" charset="0"/>
                <a:ea typeface="cmmi10" charset="0"/>
                <a:cs typeface="cmmi10" charset="0"/>
              </a:rPr>
              <a:t>k</a:t>
            </a:r>
            <a:endParaRPr lang="en-US" sz="2000" baseline="-25000" dirty="0" smtClean="0">
              <a:latin typeface="cmmi10" charset="0"/>
              <a:ea typeface="cmmi10" charset="0"/>
              <a:cs typeface="cmmi10" charset="0"/>
            </a:endParaRPr>
          </a:p>
          <a:p>
            <a:pPr eaLnBrk="1" hangingPunct="1"/>
            <a:r>
              <a:rPr lang="en-US" sz="2000" dirty="0" smtClean="0">
                <a:latin typeface="Calibri" charset="0"/>
                <a:ea typeface="Calibri" charset="0"/>
                <a:cs typeface="Calibri" charset="0"/>
              </a:rPr>
              <a:t>A request becomes </a:t>
            </a:r>
            <a:r>
              <a:rPr lang="en-US" sz="2000" b="1" i="1" dirty="0" smtClean="0">
                <a:latin typeface="Calibri" charset="0"/>
                <a:ea typeface="Calibri" charset="0"/>
                <a:cs typeface="Calibri" charset="0"/>
              </a:rPr>
              <a:t>demand</a:t>
            </a:r>
            <a:r>
              <a:rPr lang="en-US" sz="2000" dirty="0" smtClean="0">
                <a:latin typeface="Calibri" charset="0"/>
                <a:ea typeface="Calibri" charset="0"/>
                <a:cs typeface="Calibri" charset="0"/>
              </a:rPr>
              <a:t> only at the deadline </a:t>
            </a:r>
            <a:r>
              <a:rPr lang="en-US" sz="2000" dirty="0" err="1" smtClean="0">
                <a:latin typeface="cmmi10" charset="0"/>
                <a:ea typeface="cmmi10" charset="0"/>
                <a:cs typeface="cmmi10" charset="0"/>
              </a:rPr>
              <a:t>d</a:t>
            </a:r>
            <a:r>
              <a:rPr lang="en-US" sz="2000" baseline="-25000" dirty="0" err="1" smtClean="0">
                <a:latin typeface="cmmi10" charset="0"/>
                <a:ea typeface="cmmi10" charset="0"/>
                <a:cs typeface="cmmi10" charset="0"/>
              </a:rPr>
              <a:t>i</a:t>
            </a:r>
            <a:r>
              <a:rPr lang="en-US" sz="2000" baseline="-25000" dirty="0" err="1" smtClean="0">
                <a:latin typeface="cmr10" charset="0"/>
                <a:ea typeface="cmr10" charset="0"/>
                <a:cs typeface="cmr10" charset="0"/>
              </a:rPr>
              <a:t>,</a:t>
            </a:r>
            <a:r>
              <a:rPr lang="en-US" sz="2000" baseline="-25000" dirty="0" err="1" smtClean="0">
                <a:latin typeface="cmmi10" charset="0"/>
                <a:ea typeface="cmmi10" charset="0"/>
                <a:cs typeface="cmmi10" charset="0"/>
              </a:rPr>
              <a:t>k</a:t>
            </a:r>
            <a:endParaRPr lang="en-US" sz="2000" baseline="-25000" dirty="0" smtClean="0">
              <a:latin typeface="cmmi10" charset="0"/>
              <a:ea typeface="cmmi10" charset="0"/>
              <a:cs typeface="cmmi10" charset="0"/>
            </a:endParaRPr>
          </a:p>
          <a:p>
            <a:pPr lvl="1" eaLnBrk="1" hangingPunct="1"/>
            <a:r>
              <a:rPr lang="en-US" sz="1800" dirty="0" smtClean="0">
                <a:latin typeface="Calibri" charset="0"/>
                <a:ea typeface="Calibri" charset="0"/>
                <a:cs typeface="Calibri" charset="0"/>
              </a:rPr>
              <a:t>Before the deadline, we are not obliged to complete the request</a:t>
            </a:r>
          </a:p>
        </p:txBody>
      </p:sp>
      <p:sp>
        <p:nvSpPr>
          <p:cNvPr id="310313" name="Text Box 40"/>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2D60C9CB-2808-5341-BC0F-C8B40E261F2A}" type="slidenum">
              <a:rPr lang="en-US" sz="900">
                <a:solidFill>
                  <a:schemeClr val="tx1"/>
                </a:solidFill>
                <a:latin typeface="Avenir Book"/>
                <a:ea typeface="Avenir Book"/>
                <a:cs typeface="Avenir Book"/>
                <a:sym typeface="Helvetica Neue" pitchFamily="-107" charset="0"/>
              </a:rPr>
              <a:pPr algn="r"/>
              <a:t>4</a:t>
            </a:fld>
            <a:endParaRPr lang="en-US" sz="900" dirty="0">
              <a:solidFill>
                <a:schemeClr val="tx1"/>
              </a:solidFill>
              <a:latin typeface="Avenir Book"/>
              <a:ea typeface="Avenir Book"/>
              <a:cs typeface="Avenir Book"/>
              <a:sym typeface="Helvetica Neue" pitchFamily="-107"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 y="2953455"/>
            <a:ext cx="9144000" cy="1662545"/>
          </a:xfrm>
          <a:prstGeom prst="rect">
            <a:avLst/>
          </a:prstGeom>
        </p:spPr>
      </p:pic>
      <p:pic>
        <p:nvPicPr>
          <p:cNvPr id="5" name="Picture 4"/>
          <p:cNvPicPr>
            <a:picLocks noChangeAspect="1"/>
          </p:cNvPicPr>
          <p:nvPr/>
        </p:nvPicPr>
        <p:blipFill>
          <a:blip r:embed="rId3"/>
          <a:stretch>
            <a:fillRect/>
          </a:stretch>
        </p:blipFill>
        <p:spPr>
          <a:xfrm>
            <a:off x="1464291" y="4685139"/>
            <a:ext cx="6197600" cy="1447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0275" name="Rectangle 2"/>
          <p:cNvSpPr>
            <a:spLocks noGrp="1" noChangeArrowheads="1"/>
          </p:cNvSpPr>
          <p:nvPr>
            <p:ph type="title"/>
          </p:nvPr>
        </p:nvSpPr>
        <p:spPr/>
        <p:txBody>
          <a:bodyPr/>
          <a:lstStyle/>
          <a:p>
            <a:pPr eaLnBrk="1" hangingPunct="1"/>
            <a:r>
              <a:rPr lang="en-US" dirty="0">
                <a:latin typeface="Calibri" charset="0"/>
                <a:ea typeface="Calibri" charset="0"/>
                <a:cs typeface="Calibri" charset="0"/>
              </a:rPr>
              <a:t>EDF and processor demand</a:t>
            </a:r>
          </a:p>
        </p:txBody>
      </p:sp>
      <p:sp>
        <p:nvSpPr>
          <p:cNvPr id="310276" name="Rectangle 3"/>
          <p:cNvSpPr>
            <a:spLocks noGrp="1" noChangeArrowheads="1"/>
          </p:cNvSpPr>
          <p:nvPr>
            <p:ph type="body" idx="1"/>
          </p:nvPr>
        </p:nvSpPr>
        <p:spPr>
          <a:xfrm>
            <a:off x="406400" y="1471613"/>
            <a:ext cx="8345488" cy="4840287"/>
          </a:xfrm>
        </p:spPr>
        <p:txBody>
          <a:bodyPr/>
          <a:lstStyle/>
          <a:p>
            <a:pPr eaLnBrk="1" hangingPunct="1"/>
            <a:r>
              <a:rPr lang="en-US" sz="2000" dirty="0">
                <a:latin typeface="Calibri" charset="0"/>
                <a:ea typeface="Calibri" charset="0"/>
                <a:cs typeface="Calibri" charset="0"/>
              </a:rPr>
              <a:t>Task </a:t>
            </a:r>
            <a:r>
              <a:rPr lang="en-US" sz="2000" dirty="0" err="1">
                <a:latin typeface="cmmi10" charset="0"/>
                <a:ea typeface="cmmi10" charset="0"/>
                <a:cs typeface="cmmi10" charset="0"/>
              </a:rPr>
              <a:t>i</a:t>
            </a:r>
            <a:r>
              <a:rPr lang="en-US" sz="2000" dirty="0">
                <a:latin typeface="Calibri" charset="0"/>
                <a:ea typeface="Calibri" charset="0"/>
                <a:cs typeface="Calibri" charset="0"/>
              </a:rPr>
              <a:t> </a:t>
            </a:r>
            <a:r>
              <a:rPr lang="en-US" sz="2000" b="1" dirty="0">
                <a:latin typeface="Calibri" charset="0"/>
                <a:ea typeface="Calibri" charset="0"/>
                <a:cs typeface="Calibri" charset="0"/>
              </a:rPr>
              <a:t>requests</a:t>
            </a:r>
            <a:r>
              <a:rPr lang="en-US" sz="2000" dirty="0">
                <a:latin typeface="Calibri" charset="0"/>
                <a:ea typeface="Calibri" charset="0"/>
                <a:cs typeface="Calibri" charset="0"/>
              </a:rPr>
              <a:t> service (work) </a:t>
            </a:r>
            <a:r>
              <a:rPr lang="en-US" sz="2000" dirty="0">
                <a:latin typeface="cmmi10" charset="0"/>
                <a:ea typeface="cmmi10" charset="0"/>
                <a:cs typeface="cmmi10" charset="0"/>
              </a:rPr>
              <a:t>C</a:t>
            </a:r>
            <a:r>
              <a:rPr lang="en-US" sz="2000" baseline="-25000" dirty="0">
                <a:latin typeface="cmmi10" charset="0"/>
                <a:ea typeface="cmmi10" charset="0"/>
                <a:cs typeface="cmmi10" charset="0"/>
              </a:rPr>
              <a:t>i</a:t>
            </a:r>
            <a:r>
              <a:rPr lang="en-US" sz="2000" dirty="0">
                <a:latin typeface="Calibri" charset="0"/>
                <a:ea typeface="Calibri" charset="0"/>
                <a:cs typeface="Calibri" charset="0"/>
              </a:rPr>
              <a:t> at every arrival </a:t>
            </a:r>
            <a:r>
              <a:rPr lang="en-US" sz="2000" dirty="0" err="1">
                <a:latin typeface="cmmi10" charset="0"/>
                <a:ea typeface="cmmi10" charset="0"/>
                <a:cs typeface="cmmi10" charset="0"/>
              </a:rPr>
              <a:t>r</a:t>
            </a:r>
            <a:r>
              <a:rPr lang="en-US" sz="2000" baseline="-25000" dirty="0" err="1">
                <a:latin typeface="cmmi10" charset="0"/>
                <a:ea typeface="cmmi10" charset="0"/>
                <a:cs typeface="cmmi10" charset="0"/>
              </a:rPr>
              <a:t>i</a:t>
            </a:r>
            <a:r>
              <a:rPr lang="en-US" sz="2000" baseline="-25000" dirty="0" err="1">
                <a:latin typeface="cmr10" charset="0"/>
                <a:ea typeface="cmr10" charset="0"/>
                <a:cs typeface="cmr10" charset="0"/>
              </a:rPr>
              <a:t>,</a:t>
            </a:r>
            <a:r>
              <a:rPr lang="en-US" sz="2000" baseline="-25000" dirty="0" err="1">
                <a:latin typeface="cmmi10" charset="0"/>
                <a:ea typeface="cmmi10" charset="0"/>
                <a:cs typeface="cmmi10" charset="0"/>
              </a:rPr>
              <a:t>k</a:t>
            </a:r>
            <a:endParaRPr lang="en-US" sz="2000" baseline="-25000" dirty="0">
              <a:latin typeface="cmmi10" charset="0"/>
              <a:ea typeface="cmmi10" charset="0"/>
              <a:cs typeface="cmmi10" charset="0"/>
            </a:endParaRPr>
          </a:p>
          <a:p>
            <a:pPr eaLnBrk="1" hangingPunct="1"/>
            <a:r>
              <a:rPr lang="en-US" sz="2000" dirty="0" smtClean="0">
                <a:latin typeface="Calibri" charset="0"/>
                <a:ea typeface="Calibri" charset="0"/>
                <a:cs typeface="Calibri" charset="0"/>
              </a:rPr>
              <a:t>What is the demand in </a:t>
            </a:r>
            <a:r>
              <a:rPr lang="en-US" sz="2000" dirty="0" smtClean="0">
                <a:latin typeface="cmr10" charset="0"/>
                <a:ea typeface="cmr10" charset="0"/>
                <a:cs typeface="cmr10" charset="0"/>
              </a:rPr>
              <a:t>[0, </a:t>
            </a:r>
            <a:r>
              <a:rPr lang="en-US" sz="2000" dirty="0" smtClean="0">
                <a:latin typeface="cmmi10" charset="0"/>
                <a:ea typeface="cmmi10" charset="0"/>
                <a:cs typeface="cmmi10" charset="0"/>
              </a:rPr>
              <a:t>L</a:t>
            </a:r>
            <a:r>
              <a:rPr lang="en-US" sz="2000" dirty="0" smtClean="0">
                <a:latin typeface="cmr10" charset="0"/>
                <a:ea typeface="cmr10" charset="0"/>
                <a:cs typeface="cmr10" charset="0"/>
              </a:rPr>
              <a:t>]</a:t>
            </a:r>
            <a:r>
              <a:rPr lang="en-US" sz="2000" dirty="0" smtClean="0">
                <a:latin typeface="Calibri" charset="0"/>
                <a:ea typeface="Calibri" charset="0"/>
                <a:cs typeface="Calibri" charset="0"/>
              </a:rPr>
              <a:t> for </a:t>
            </a:r>
            <a:r>
              <a:rPr lang="en-US" sz="2000" dirty="0" smtClean="0">
                <a:latin typeface="cmmi10" charset="0"/>
                <a:ea typeface="cmmi10" charset="0"/>
                <a:cs typeface="cmmi10" charset="0"/>
              </a:rPr>
              <a:t>L &gt; </a:t>
            </a:r>
            <a:r>
              <a:rPr lang="en-US" sz="2000" dirty="0" smtClean="0">
                <a:latin typeface="cmr10" charset="0"/>
                <a:ea typeface="cmr10" charset="0"/>
                <a:cs typeface="cmr10" charset="0"/>
              </a:rPr>
              <a:t>0? (</a:t>
            </a:r>
            <a:r>
              <a:rPr lang="en-US" sz="2000" dirty="0" smtClean="0">
                <a:latin typeface="cmmi10" charset="0"/>
                <a:ea typeface="cmmi10" charset="0"/>
                <a:cs typeface="cmmi10" charset="0"/>
              </a:rPr>
              <a:t>t</a:t>
            </a:r>
            <a:r>
              <a:rPr lang="en-US" sz="2000" baseline="-25000" dirty="0" smtClean="0">
                <a:latin typeface="cmr10" charset="0"/>
                <a:ea typeface="cmr10" charset="0"/>
                <a:cs typeface="cmr10" charset="0"/>
              </a:rPr>
              <a:t>1</a:t>
            </a:r>
            <a:r>
              <a:rPr lang="en-US" sz="2000" dirty="0" smtClean="0">
                <a:latin typeface="cmr10" charset="0"/>
                <a:ea typeface="cmr10" charset="0"/>
                <a:cs typeface="cmr10" charset="0"/>
              </a:rPr>
              <a:t>= 0 and</a:t>
            </a:r>
            <a:r>
              <a:rPr lang="en-US" sz="2000" dirty="0" smtClean="0">
                <a:latin typeface="cmmi10" charset="0"/>
                <a:ea typeface="cmmi10" charset="0"/>
                <a:cs typeface="cmmi10" charset="0"/>
              </a:rPr>
              <a:t> t</a:t>
            </a:r>
            <a:r>
              <a:rPr lang="en-US" sz="2000" baseline="-25000" dirty="0" smtClean="0">
                <a:latin typeface="cmr10" charset="0"/>
                <a:ea typeface="cmr10" charset="0"/>
                <a:cs typeface="cmr10" charset="0"/>
              </a:rPr>
              <a:t>2</a:t>
            </a:r>
            <a:r>
              <a:rPr lang="en-US" sz="2000" dirty="0" smtClean="0">
                <a:latin typeface="cmmi10" charset="0"/>
                <a:ea typeface="cmmi10" charset="0"/>
                <a:cs typeface="cmmi10" charset="0"/>
              </a:rPr>
              <a:t> </a:t>
            </a:r>
            <a:r>
              <a:rPr lang="en-US" sz="2000" dirty="0" smtClean="0">
                <a:latin typeface="cmr10" charset="0"/>
                <a:ea typeface="cmr10" charset="0"/>
                <a:cs typeface="cmr10" charset="0"/>
              </a:rPr>
              <a:t>= </a:t>
            </a:r>
            <a:r>
              <a:rPr lang="en-US" sz="2000" dirty="0" smtClean="0">
                <a:latin typeface="cmmi10" charset="0"/>
                <a:ea typeface="cmmi10" charset="0"/>
                <a:cs typeface="cmmi10" charset="0"/>
              </a:rPr>
              <a:t>L</a:t>
            </a:r>
            <a:r>
              <a:rPr lang="en-US" sz="2000" dirty="0" smtClean="0">
                <a:latin typeface="cmr10" charset="0"/>
                <a:ea typeface="cmr10" charset="0"/>
                <a:cs typeface="cmr10" charset="0"/>
              </a:rPr>
              <a:t>)</a:t>
            </a:r>
          </a:p>
        </p:txBody>
      </p:sp>
      <p:sp>
        <p:nvSpPr>
          <p:cNvPr id="310313" name="Text Box 40"/>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2D60C9CB-2808-5341-BC0F-C8B40E261F2A}" type="slidenum">
              <a:rPr lang="en-US" sz="900">
                <a:solidFill>
                  <a:schemeClr val="tx1"/>
                </a:solidFill>
                <a:latin typeface="Avenir Book"/>
                <a:ea typeface="Avenir Book"/>
                <a:cs typeface="Avenir Book"/>
                <a:sym typeface="Helvetica Neue" pitchFamily="-107" charset="0"/>
              </a:rPr>
              <a:pPr algn="r"/>
              <a:t>5</a:t>
            </a:fld>
            <a:endParaRPr lang="en-US" sz="900" dirty="0">
              <a:solidFill>
                <a:schemeClr val="tx1"/>
              </a:solidFill>
              <a:latin typeface="Avenir Book"/>
              <a:ea typeface="Avenir Book"/>
              <a:cs typeface="Avenir Book"/>
              <a:sym typeface="Helvetica Neue" pitchFamily="-107" charset="0"/>
            </a:endParaRPr>
          </a:p>
        </p:txBody>
      </p:sp>
      <p:pic>
        <p:nvPicPr>
          <p:cNvPr id="2" name="Picture 1"/>
          <p:cNvPicPr>
            <a:picLocks noChangeAspect="1"/>
          </p:cNvPicPr>
          <p:nvPr/>
        </p:nvPicPr>
        <p:blipFill>
          <a:blip r:embed="rId2"/>
          <a:stretch>
            <a:fillRect/>
          </a:stretch>
        </p:blipFill>
        <p:spPr>
          <a:xfrm>
            <a:off x="1848050" y="3966597"/>
            <a:ext cx="3214156" cy="583511"/>
          </a:xfrm>
          <a:prstGeom prst="rect">
            <a:avLst/>
          </a:prstGeom>
        </p:spPr>
      </p:pic>
      <p:pic>
        <p:nvPicPr>
          <p:cNvPr id="8" name="Picture 7"/>
          <p:cNvPicPr>
            <a:picLocks noChangeAspect="1"/>
          </p:cNvPicPr>
          <p:nvPr/>
        </p:nvPicPr>
        <p:blipFill>
          <a:blip r:embed="rId3"/>
          <a:stretch>
            <a:fillRect/>
          </a:stretch>
        </p:blipFill>
        <p:spPr>
          <a:xfrm>
            <a:off x="5269567" y="3870460"/>
            <a:ext cx="1865019" cy="554296"/>
          </a:xfrm>
          <a:prstGeom prst="rect">
            <a:avLst/>
          </a:prstGeom>
        </p:spPr>
      </p:pic>
      <p:grpSp>
        <p:nvGrpSpPr>
          <p:cNvPr id="4" name="Group 3"/>
          <p:cNvGrpSpPr/>
          <p:nvPr/>
        </p:nvGrpSpPr>
        <p:grpSpPr>
          <a:xfrm>
            <a:off x="659068" y="4703050"/>
            <a:ext cx="7729356" cy="670166"/>
            <a:chOff x="2267744" y="5373216"/>
            <a:chExt cx="9706822" cy="812097"/>
          </a:xfrm>
        </p:grpSpPr>
        <p:pic>
          <p:nvPicPr>
            <p:cNvPr id="9" name="Picture 8"/>
            <p:cNvPicPr>
              <a:picLocks noChangeAspect="1"/>
            </p:cNvPicPr>
            <p:nvPr/>
          </p:nvPicPr>
          <p:blipFill>
            <a:blip r:embed="rId4"/>
            <a:stretch>
              <a:fillRect/>
            </a:stretch>
          </p:blipFill>
          <p:spPr>
            <a:xfrm>
              <a:off x="2267744" y="5373216"/>
              <a:ext cx="4608512" cy="381448"/>
            </a:xfrm>
            <a:prstGeom prst="rect">
              <a:avLst/>
            </a:prstGeom>
          </p:spPr>
        </p:pic>
        <p:pic>
          <p:nvPicPr>
            <p:cNvPr id="10" name="Picture 9"/>
            <p:cNvPicPr>
              <a:picLocks noChangeAspect="1"/>
            </p:cNvPicPr>
            <p:nvPr/>
          </p:nvPicPr>
          <p:blipFill>
            <a:blip r:embed="rId5"/>
            <a:stretch>
              <a:fillRect/>
            </a:stretch>
          </p:blipFill>
          <p:spPr>
            <a:xfrm>
              <a:off x="7643743" y="5950509"/>
              <a:ext cx="4330823" cy="234804"/>
            </a:xfrm>
            <a:prstGeom prst="rect">
              <a:avLst/>
            </a:prstGeom>
          </p:spPr>
        </p:pic>
        <p:sp>
          <p:nvSpPr>
            <p:cNvPr id="11" name="Left Brace 10"/>
            <p:cNvSpPr/>
            <p:nvPr/>
          </p:nvSpPr>
          <p:spPr bwMode="auto">
            <a:xfrm rot="16200000">
              <a:off x="6226023" y="5567257"/>
              <a:ext cx="164572" cy="489960"/>
            </a:xfrm>
            <a:prstGeom prst="leftBrace">
              <a:avLst>
                <a:gd name="adj1" fmla="val 25000"/>
                <a:gd name="adj2" fmla="val 50000"/>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endParaRPr>
            </a:p>
          </p:txBody>
        </p:sp>
        <p:cxnSp>
          <p:nvCxnSpPr>
            <p:cNvPr id="13" name="Straight Arrow Connector 12"/>
            <p:cNvCxnSpPr>
              <a:stCxn id="10" idx="1"/>
            </p:cNvCxnSpPr>
            <p:nvPr/>
          </p:nvCxnSpPr>
          <p:spPr bwMode="auto">
            <a:xfrm flipH="1" flipV="1">
              <a:off x="6370830" y="5912209"/>
              <a:ext cx="1272913" cy="155702"/>
            </a:xfrm>
            <a:prstGeom prst="straightConnector1">
              <a:avLst/>
            </a:prstGeom>
            <a:solidFill>
              <a:srgbClr val="16E1A7"/>
            </a:solidFill>
            <a:ln w="12700" cap="flat" cmpd="sng" algn="ctr">
              <a:solidFill>
                <a:srgbClr val="000000"/>
              </a:solidFill>
              <a:prstDash val="solid"/>
              <a:round/>
              <a:headEnd type="none" w="med" len="med"/>
              <a:tailEnd type="triangle"/>
            </a:ln>
            <a:effectLst/>
          </p:spPr>
        </p:cxnSp>
      </p:grpSp>
      <p:grpSp>
        <p:nvGrpSpPr>
          <p:cNvPr id="3" name="Group 2"/>
          <p:cNvGrpSpPr/>
          <p:nvPr/>
        </p:nvGrpSpPr>
        <p:grpSpPr>
          <a:xfrm>
            <a:off x="1607462" y="2350020"/>
            <a:ext cx="6480720" cy="1502164"/>
            <a:chOff x="502120" y="3040553"/>
            <a:chExt cx="4660752" cy="1966825"/>
          </a:xfrm>
        </p:grpSpPr>
        <p:sp>
          <p:nvSpPr>
            <p:cNvPr id="12" name="Line 5"/>
            <p:cNvSpPr>
              <a:spLocks noChangeShapeType="1"/>
            </p:cNvSpPr>
            <p:nvPr/>
          </p:nvSpPr>
          <p:spPr bwMode="auto">
            <a:xfrm>
              <a:off x="514672" y="3937430"/>
              <a:ext cx="4648200" cy="1588"/>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6"/>
            <p:cNvSpPr>
              <a:spLocks noChangeShapeType="1"/>
            </p:cNvSpPr>
            <p:nvPr/>
          </p:nvSpPr>
          <p:spPr bwMode="auto">
            <a:xfrm rot="10800000" flipH="1">
              <a:off x="5146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 name="Line 7"/>
            <p:cNvSpPr>
              <a:spLocks noChangeShapeType="1"/>
            </p:cNvSpPr>
            <p:nvPr/>
          </p:nvSpPr>
          <p:spPr bwMode="auto">
            <a:xfrm rot="10800000" flipH="1">
              <a:off x="14290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6" name="Line 8"/>
            <p:cNvSpPr>
              <a:spLocks noChangeShapeType="1"/>
            </p:cNvSpPr>
            <p:nvPr/>
          </p:nvSpPr>
          <p:spPr bwMode="auto">
            <a:xfrm rot="10800000" flipH="1">
              <a:off x="23434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 name="Line 9"/>
            <p:cNvSpPr>
              <a:spLocks noChangeShapeType="1"/>
            </p:cNvSpPr>
            <p:nvPr/>
          </p:nvSpPr>
          <p:spPr bwMode="auto">
            <a:xfrm rot="10800000" flipH="1">
              <a:off x="32578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8" name="Line 10"/>
            <p:cNvSpPr>
              <a:spLocks noChangeShapeType="1"/>
            </p:cNvSpPr>
            <p:nvPr/>
          </p:nvSpPr>
          <p:spPr bwMode="auto">
            <a:xfrm rot="10800000" flipH="1">
              <a:off x="41722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 name="Rectangle 11"/>
            <p:cNvSpPr>
              <a:spLocks/>
            </p:cNvSpPr>
            <p:nvPr/>
          </p:nvSpPr>
          <p:spPr bwMode="auto">
            <a:xfrm>
              <a:off x="5146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20" name="Rectangle 12"/>
            <p:cNvSpPr>
              <a:spLocks/>
            </p:cNvSpPr>
            <p:nvPr/>
          </p:nvSpPr>
          <p:spPr bwMode="auto">
            <a:xfrm>
              <a:off x="32578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21" name="Rectangle 13"/>
            <p:cNvSpPr>
              <a:spLocks/>
            </p:cNvSpPr>
            <p:nvPr/>
          </p:nvSpPr>
          <p:spPr bwMode="auto">
            <a:xfrm>
              <a:off x="2343472" y="3708830"/>
              <a:ext cx="304800" cy="228600"/>
            </a:xfrm>
            <a:prstGeom prst="rect">
              <a:avLst/>
            </a:prstGeom>
            <a:solidFill>
              <a:srgbClr val="80808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22" name="Rectangle 14"/>
            <p:cNvSpPr>
              <a:spLocks/>
            </p:cNvSpPr>
            <p:nvPr/>
          </p:nvSpPr>
          <p:spPr bwMode="auto">
            <a:xfrm>
              <a:off x="14290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23" name="Line 15"/>
            <p:cNvSpPr>
              <a:spLocks noChangeShapeType="1"/>
            </p:cNvSpPr>
            <p:nvPr/>
          </p:nvSpPr>
          <p:spPr bwMode="auto">
            <a:xfrm>
              <a:off x="502121" y="3410572"/>
              <a:ext cx="9144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28" name="Rectangle 22"/>
            <p:cNvSpPr>
              <a:spLocks/>
            </p:cNvSpPr>
            <p:nvPr/>
          </p:nvSpPr>
          <p:spPr bwMode="auto">
            <a:xfrm>
              <a:off x="906580" y="3040553"/>
              <a:ext cx="102603" cy="32238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600" i="1" dirty="0">
                  <a:solidFill>
                    <a:schemeClr val="tx1"/>
                  </a:solidFill>
                  <a:latin typeface="Baskerville" pitchFamily="-107" charset="0"/>
                  <a:ea typeface="Baskerville" pitchFamily="-107" charset="0"/>
                  <a:cs typeface="Baskerville" pitchFamily="-107" charset="0"/>
                  <a:sym typeface="Baskerville" pitchFamily="-107" charset="0"/>
                </a:rPr>
                <a:t>P</a:t>
              </a:r>
              <a:r>
                <a:rPr lang="en-US" sz="1600" i="1" baseline="-31000" dirty="0">
                  <a:solidFill>
                    <a:schemeClr val="tx1"/>
                  </a:solidFill>
                  <a:latin typeface="Baskerville" pitchFamily="-107" charset="0"/>
                  <a:ea typeface="Baskerville" pitchFamily="-107" charset="0"/>
                  <a:cs typeface="Baskerville" pitchFamily="-107" charset="0"/>
                  <a:sym typeface="Baskerville" pitchFamily="-107" charset="0"/>
                </a:rPr>
                <a:t>i</a:t>
              </a:r>
            </a:p>
          </p:txBody>
        </p:sp>
        <p:sp>
          <p:nvSpPr>
            <p:cNvPr id="35" name="Rectangle 29"/>
            <p:cNvSpPr>
              <a:spLocks/>
            </p:cNvSpPr>
            <p:nvPr/>
          </p:nvSpPr>
          <p:spPr bwMode="auto">
            <a:xfrm>
              <a:off x="835582" y="4109686"/>
              <a:ext cx="123353" cy="32238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600" i="1" dirty="0">
                  <a:solidFill>
                    <a:schemeClr val="tx1"/>
                  </a:solidFill>
                  <a:latin typeface="Baskerville" pitchFamily="-107" charset="0"/>
                  <a:ea typeface="Baskerville" pitchFamily="-107" charset="0"/>
                  <a:cs typeface="Baskerville" pitchFamily="-107" charset="0"/>
                  <a:sym typeface="Baskerville" pitchFamily="-107" charset="0"/>
                </a:rPr>
                <a:t>D</a:t>
              </a:r>
              <a:r>
                <a:rPr lang="en-US" sz="1600" i="1" baseline="-31000" dirty="0">
                  <a:solidFill>
                    <a:schemeClr val="tx1"/>
                  </a:solidFill>
                  <a:latin typeface="Baskerville" pitchFamily="-107" charset="0"/>
                  <a:ea typeface="Baskerville" pitchFamily="-107" charset="0"/>
                  <a:cs typeface="Baskerville" pitchFamily="-107" charset="0"/>
                  <a:sym typeface="Baskerville" pitchFamily="-107" charset="0"/>
                </a:rPr>
                <a:t>i</a:t>
              </a:r>
            </a:p>
          </p:txBody>
        </p:sp>
        <p:sp>
          <p:nvSpPr>
            <p:cNvPr id="36" name="Line 30"/>
            <p:cNvSpPr>
              <a:spLocks noChangeShapeType="1"/>
            </p:cNvSpPr>
            <p:nvPr/>
          </p:nvSpPr>
          <p:spPr bwMode="auto">
            <a:xfrm>
              <a:off x="1276672" y="370883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7" name="Line 31"/>
            <p:cNvSpPr>
              <a:spLocks noChangeShapeType="1"/>
            </p:cNvSpPr>
            <p:nvPr/>
          </p:nvSpPr>
          <p:spPr bwMode="auto">
            <a:xfrm>
              <a:off x="2191072" y="370883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8" name="Line 32"/>
            <p:cNvSpPr>
              <a:spLocks noChangeShapeType="1"/>
            </p:cNvSpPr>
            <p:nvPr/>
          </p:nvSpPr>
          <p:spPr bwMode="auto">
            <a:xfrm>
              <a:off x="3105472" y="370883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9" name="Line 33"/>
            <p:cNvSpPr>
              <a:spLocks noChangeShapeType="1"/>
            </p:cNvSpPr>
            <p:nvPr/>
          </p:nvSpPr>
          <p:spPr bwMode="auto">
            <a:xfrm>
              <a:off x="4019872" y="370883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40" name="Line 34"/>
            <p:cNvSpPr>
              <a:spLocks noChangeShapeType="1"/>
            </p:cNvSpPr>
            <p:nvPr/>
          </p:nvSpPr>
          <p:spPr bwMode="auto">
            <a:xfrm>
              <a:off x="502121" y="4118951"/>
              <a:ext cx="7620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42" name="Rectangle 36"/>
            <p:cNvSpPr>
              <a:spLocks/>
            </p:cNvSpPr>
            <p:nvPr/>
          </p:nvSpPr>
          <p:spPr bwMode="auto">
            <a:xfrm>
              <a:off x="41722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43" name="Line 37"/>
            <p:cNvSpPr>
              <a:spLocks noChangeShapeType="1"/>
            </p:cNvSpPr>
            <p:nvPr/>
          </p:nvSpPr>
          <p:spPr bwMode="auto">
            <a:xfrm>
              <a:off x="504351" y="4618488"/>
              <a:ext cx="2516187"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44" name="Line 39"/>
            <p:cNvSpPr>
              <a:spLocks noChangeShapeType="1"/>
            </p:cNvSpPr>
            <p:nvPr/>
          </p:nvSpPr>
          <p:spPr bwMode="auto">
            <a:xfrm flipH="1">
              <a:off x="502120" y="3937430"/>
              <a:ext cx="9377" cy="8785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45" name="Line 40"/>
            <p:cNvSpPr>
              <a:spLocks noChangeShapeType="1"/>
            </p:cNvSpPr>
            <p:nvPr/>
          </p:nvSpPr>
          <p:spPr bwMode="auto">
            <a:xfrm rot="10800000" flipH="1">
              <a:off x="3030860" y="3404030"/>
              <a:ext cx="0" cy="14119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46" name="Rectangle 38"/>
            <p:cNvSpPr>
              <a:spLocks/>
            </p:cNvSpPr>
            <p:nvPr/>
          </p:nvSpPr>
          <p:spPr bwMode="auto">
            <a:xfrm>
              <a:off x="1642584" y="4677179"/>
              <a:ext cx="212725" cy="330199"/>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L</a:t>
              </a:r>
            </a:p>
          </p:txBody>
        </p:sp>
      </p:grpSp>
      <p:grpSp>
        <p:nvGrpSpPr>
          <p:cNvPr id="48" name="Group 47"/>
          <p:cNvGrpSpPr/>
          <p:nvPr/>
        </p:nvGrpSpPr>
        <p:grpSpPr>
          <a:xfrm>
            <a:off x="1331640" y="5085184"/>
            <a:ext cx="6480720" cy="1469215"/>
            <a:chOff x="502120" y="3083694"/>
            <a:chExt cx="4660752" cy="1923684"/>
          </a:xfrm>
        </p:grpSpPr>
        <p:sp>
          <p:nvSpPr>
            <p:cNvPr id="49" name="Line 5"/>
            <p:cNvSpPr>
              <a:spLocks noChangeShapeType="1"/>
            </p:cNvSpPr>
            <p:nvPr/>
          </p:nvSpPr>
          <p:spPr bwMode="auto">
            <a:xfrm>
              <a:off x="514672" y="3937430"/>
              <a:ext cx="4648200" cy="1588"/>
            </a:xfrm>
            <a:prstGeom prst="line">
              <a:avLst/>
            </a:prstGeom>
            <a:noFill/>
            <a:ln w="25400">
              <a:solidFill>
                <a:schemeClr val="tx1"/>
              </a:solidFill>
              <a:round/>
              <a:headEnd/>
              <a:tailEnd/>
            </a:ln>
          </p:spPr>
          <p:txBody>
            <a:bodyPr>
              <a:prstTxWarp prst="textNoShape">
                <a:avLst/>
              </a:prstTxWarp>
            </a:bodyPr>
            <a:lstStyle/>
            <a:p>
              <a:endParaRPr lang="en-US"/>
            </a:p>
          </p:txBody>
        </p:sp>
        <p:sp>
          <p:nvSpPr>
            <p:cNvPr id="50" name="Line 6"/>
            <p:cNvSpPr>
              <a:spLocks noChangeShapeType="1"/>
            </p:cNvSpPr>
            <p:nvPr/>
          </p:nvSpPr>
          <p:spPr bwMode="auto">
            <a:xfrm rot="10800000" flipH="1">
              <a:off x="5146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51" name="Line 7"/>
            <p:cNvSpPr>
              <a:spLocks noChangeShapeType="1"/>
            </p:cNvSpPr>
            <p:nvPr/>
          </p:nvSpPr>
          <p:spPr bwMode="auto">
            <a:xfrm rot="10800000" flipH="1">
              <a:off x="14290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52" name="Line 8"/>
            <p:cNvSpPr>
              <a:spLocks noChangeShapeType="1"/>
            </p:cNvSpPr>
            <p:nvPr/>
          </p:nvSpPr>
          <p:spPr bwMode="auto">
            <a:xfrm rot="10800000" flipH="1">
              <a:off x="23434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53" name="Line 9"/>
            <p:cNvSpPr>
              <a:spLocks noChangeShapeType="1"/>
            </p:cNvSpPr>
            <p:nvPr/>
          </p:nvSpPr>
          <p:spPr bwMode="auto">
            <a:xfrm rot="10800000" flipH="1">
              <a:off x="32578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54" name="Line 10"/>
            <p:cNvSpPr>
              <a:spLocks noChangeShapeType="1"/>
            </p:cNvSpPr>
            <p:nvPr/>
          </p:nvSpPr>
          <p:spPr bwMode="auto">
            <a:xfrm rot="10800000" flipH="1">
              <a:off x="4172272" y="363263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55" name="Rectangle 11"/>
            <p:cNvSpPr>
              <a:spLocks/>
            </p:cNvSpPr>
            <p:nvPr/>
          </p:nvSpPr>
          <p:spPr bwMode="auto">
            <a:xfrm>
              <a:off x="5146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56" name="Rectangle 12"/>
            <p:cNvSpPr>
              <a:spLocks/>
            </p:cNvSpPr>
            <p:nvPr/>
          </p:nvSpPr>
          <p:spPr bwMode="auto">
            <a:xfrm>
              <a:off x="32578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57" name="Rectangle 13"/>
            <p:cNvSpPr>
              <a:spLocks/>
            </p:cNvSpPr>
            <p:nvPr/>
          </p:nvSpPr>
          <p:spPr bwMode="auto">
            <a:xfrm>
              <a:off x="2343472" y="3708830"/>
              <a:ext cx="304800" cy="228600"/>
            </a:xfrm>
            <a:prstGeom prst="rect">
              <a:avLst/>
            </a:prstGeom>
            <a:solidFill>
              <a:srgbClr val="80808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58" name="Rectangle 14"/>
            <p:cNvSpPr>
              <a:spLocks/>
            </p:cNvSpPr>
            <p:nvPr/>
          </p:nvSpPr>
          <p:spPr bwMode="auto">
            <a:xfrm>
              <a:off x="14290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59" name="Line 15"/>
            <p:cNvSpPr>
              <a:spLocks noChangeShapeType="1"/>
            </p:cNvSpPr>
            <p:nvPr/>
          </p:nvSpPr>
          <p:spPr bwMode="auto">
            <a:xfrm>
              <a:off x="502121" y="3410572"/>
              <a:ext cx="9144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60" name="Rectangle 22"/>
            <p:cNvSpPr>
              <a:spLocks/>
            </p:cNvSpPr>
            <p:nvPr/>
          </p:nvSpPr>
          <p:spPr bwMode="auto">
            <a:xfrm>
              <a:off x="692502" y="3083694"/>
              <a:ext cx="571619" cy="537308"/>
            </a:xfrm>
            <a:prstGeom prst="rect">
              <a:avLst/>
            </a:prstGeom>
            <a:noFill/>
            <a:ln w="9525">
              <a:noFill/>
              <a:miter lim="800000"/>
              <a:headEnd/>
              <a:tailEnd/>
            </a:ln>
          </p:spPr>
          <p:txBody>
            <a:bodyPr wrap="square" lIns="0" tIns="0" rIns="0" bIns="0" anchor="b">
              <a:prstTxWarp prst="textNoShape">
                <a:avLst/>
              </a:prstTxWarp>
              <a:spAutoFit/>
            </a:bodyPr>
            <a:lstStyle/>
            <a:p>
              <a:pPr algn="ctr"/>
              <a:r>
                <a:rPr lang="en-US" sz="1600" i="1" dirty="0" smtClean="0">
                  <a:solidFill>
                    <a:schemeClr val="tx1"/>
                  </a:solidFill>
                  <a:latin typeface="Baskerville" pitchFamily="-107" charset="0"/>
                  <a:ea typeface="Baskerville" pitchFamily="-107" charset="0"/>
                  <a:cs typeface="Baskerville" pitchFamily="-107" charset="0"/>
                  <a:sym typeface="Baskerville" pitchFamily="-107" charset="0"/>
                </a:rPr>
                <a:t>P</a:t>
              </a:r>
              <a:r>
                <a:rPr lang="en-US" sz="1600" i="1" baseline="-25000" dirty="0" smtClean="0">
                  <a:solidFill>
                    <a:schemeClr val="tx1"/>
                  </a:solidFill>
                  <a:latin typeface="Baskerville" pitchFamily="-107" charset="0"/>
                  <a:ea typeface="Baskerville" pitchFamily="-107" charset="0"/>
                  <a:cs typeface="Baskerville" pitchFamily="-107" charset="0"/>
                  <a:sym typeface="Baskerville" pitchFamily="-107" charset="0"/>
                </a:rPr>
                <a:t>i  </a:t>
              </a:r>
              <a:r>
                <a:rPr lang="en-US" sz="1600" i="1" dirty="0" smtClean="0">
                  <a:solidFill>
                    <a:schemeClr val="tx1"/>
                  </a:solidFill>
                  <a:latin typeface="Baskerville" pitchFamily="-107" charset="0"/>
                  <a:ea typeface="Baskerville" pitchFamily="-107" charset="0"/>
                  <a:cs typeface="Baskerville" pitchFamily="-107" charset="0"/>
                  <a:sym typeface="Baskerville" pitchFamily="-107" charset="0"/>
                </a:rPr>
                <a:t>= D</a:t>
              </a:r>
              <a:r>
                <a:rPr lang="en-US" sz="1600" i="1" baseline="-25000" dirty="0" smtClean="0">
                  <a:solidFill>
                    <a:schemeClr val="tx1"/>
                  </a:solidFill>
                  <a:latin typeface="Baskerville" pitchFamily="-107" charset="0"/>
                  <a:ea typeface="Baskerville" pitchFamily="-107" charset="0"/>
                  <a:cs typeface="Baskerville" pitchFamily="-107" charset="0"/>
                  <a:sym typeface="Baskerville" pitchFamily="-107" charset="0"/>
                </a:rPr>
                <a:t>i</a:t>
              </a:r>
              <a:endParaRPr lang="en-US" sz="1600" i="1" baseline="-25000" dirty="0">
                <a:solidFill>
                  <a:schemeClr val="tx1"/>
                </a:solidFill>
                <a:latin typeface="Baskerville" pitchFamily="-107" charset="0"/>
                <a:ea typeface="Baskerville" pitchFamily="-107" charset="0"/>
                <a:cs typeface="Baskerville" pitchFamily="-107" charset="0"/>
                <a:sym typeface="Baskerville" pitchFamily="-107" charset="0"/>
              </a:endParaRPr>
            </a:p>
            <a:p>
              <a:pPr algn="ctr"/>
              <a:endParaRPr lang="en-US" sz="1600" i="1" baseline="-310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67" name="Rectangle 36"/>
            <p:cNvSpPr>
              <a:spLocks/>
            </p:cNvSpPr>
            <p:nvPr/>
          </p:nvSpPr>
          <p:spPr bwMode="auto">
            <a:xfrm>
              <a:off x="4172272" y="370883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68" name="Line 37"/>
            <p:cNvSpPr>
              <a:spLocks noChangeShapeType="1"/>
            </p:cNvSpPr>
            <p:nvPr/>
          </p:nvSpPr>
          <p:spPr bwMode="auto">
            <a:xfrm>
              <a:off x="504351" y="4618488"/>
              <a:ext cx="2516187"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69" name="Line 39"/>
            <p:cNvSpPr>
              <a:spLocks noChangeShapeType="1"/>
            </p:cNvSpPr>
            <p:nvPr/>
          </p:nvSpPr>
          <p:spPr bwMode="auto">
            <a:xfrm flipH="1">
              <a:off x="502120" y="3937430"/>
              <a:ext cx="9377" cy="8785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70" name="Line 40"/>
            <p:cNvSpPr>
              <a:spLocks noChangeShapeType="1"/>
            </p:cNvSpPr>
            <p:nvPr/>
          </p:nvSpPr>
          <p:spPr bwMode="auto">
            <a:xfrm rot="10800000" flipH="1">
              <a:off x="3030860" y="3404030"/>
              <a:ext cx="0" cy="14119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71" name="Rectangle 38"/>
            <p:cNvSpPr>
              <a:spLocks/>
            </p:cNvSpPr>
            <p:nvPr/>
          </p:nvSpPr>
          <p:spPr bwMode="auto">
            <a:xfrm>
              <a:off x="1642584" y="4677179"/>
              <a:ext cx="212725" cy="330199"/>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L</a:t>
              </a:r>
            </a:p>
          </p:txBody>
        </p:sp>
      </p:grpSp>
    </p:spTree>
    <p:extLst>
      <p:ext uri="{BB962C8B-B14F-4D97-AF65-F5344CB8AC3E}">
        <p14:creationId xmlns:p14="http://schemas.microsoft.com/office/powerpoint/2010/main" val="83732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1300" name="Rectangle 3"/>
          <p:cNvSpPr>
            <a:spLocks noGrp="1" noChangeArrowheads="1"/>
          </p:cNvSpPr>
          <p:nvPr>
            <p:ph type="title"/>
          </p:nvPr>
        </p:nvSpPr>
        <p:spPr/>
        <p:txBody>
          <a:bodyPr/>
          <a:lstStyle/>
          <a:p>
            <a:pPr eaLnBrk="1" hangingPunct="1"/>
            <a:r>
              <a:rPr lang="en-US" dirty="0">
                <a:latin typeface="Calibri" charset="0"/>
                <a:ea typeface="Calibri" charset="0"/>
                <a:cs typeface="Calibri" charset="0"/>
              </a:rPr>
              <a:t>EDF and processor demand</a:t>
            </a:r>
          </a:p>
        </p:txBody>
      </p:sp>
      <p:sp>
        <p:nvSpPr>
          <p:cNvPr id="311301" name="Rectangle 4"/>
          <p:cNvSpPr>
            <a:spLocks noGrp="1" noChangeArrowheads="1"/>
          </p:cNvSpPr>
          <p:nvPr>
            <p:ph type="body" idx="1"/>
          </p:nvPr>
        </p:nvSpPr>
        <p:spPr>
          <a:xfrm>
            <a:off x="406400" y="1524000"/>
            <a:ext cx="8345488" cy="3582988"/>
          </a:xfrm>
        </p:spPr>
        <p:txBody>
          <a:bodyPr/>
          <a:lstStyle/>
          <a:p>
            <a:pPr eaLnBrk="1" hangingPunct="1">
              <a:lnSpc>
                <a:spcPct val="90000"/>
              </a:lnSpc>
            </a:pPr>
            <a:r>
              <a:rPr lang="en-US" sz="1800" dirty="0">
                <a:latin typeface="Calibri" charset="0"/>
                <a:ea typeface="Calibri" charset="0"/>
                <a:cs typeface="Calibri" charset="0"/>
              </a:rPr>
              <a:t>Consider demand on the processor due to tasks whose deadlines have passed</a:t>
            </a:r>
          </a:p>
          <a:p>
            <a:pPr eaLnBrk="1" hangingPunct="1">
              <a:lnSpc>
                <a:spcPct val="90000"/>
              </a:lnSpc>
            </a:pPr>
            <a:r>
              <a:rPr lang="en-US" sz="1800" dirty="0">
                <a:latin typeface="Calibri" charset="0"/>
                <a:ea typeface="Calibri" charset="0"/>
                <a:cs typeface="Calibri" charset="0"/>
              </a:rPr>
              <a:t>Within any time interval, </a:t>
            </a:r>
            <a:r>
              <a:rPr lang="en-US" sz="1800" dirty="0">
                <a:latin typeface="cmmi10" charset="0"/>
                <a:ea typeface="cmmi10" charset="0"/>
                <a:cs typeface="cmmi10" charset="0"/>
                <a:sym typeface="Times New Roman" pitchFamily="-107" charset="0"/>
              </a:rPr>
              <a:t>L</a:t>
            </a:r>
            <a:r>
              <a:rPr lang="en-US" sz="1800" dirty="0">
                <a:latin typeface="Calibri" charset="0"/>
                <a:ea typeface="Calibri" charset="0"/>
                <a:cs typeface="Calibri" charset="0"/>
              </a:rPr>
              <a:t>, the demand must be less than </a:t>
            </a:r>
            <a:r>
              <a:rPr lang="en-US" sz="1800" dirty="0">
                <a:latin typeface="cmmi10" charset="0"/>
                <a:ea typeface="cmmi10" charset="0"/>
                <a:cs typeface="cmmi10" charset="0"/>
                <a:sym typeface="Times New Roman" pitchFamily="-107" charset="0"/>
              </a:rPr>
              <a:t>L</a:t>
            </a:r>
            <a:r>
              <a:rPr lang="en-US" sz="1800" dirty="0"/>
              <a:t>. </a:t>
            </a:r>
          </a:p>
        </p:txBody>
      </p:sp>
      <p:sp>
        <p:nvSpPr>
          <p:cNvPr id="311302" name="Line 5"/>
          <p:cNvSpPr>
            <a:spLocks noChangeShapeType="1"/>
          </p:cNvSpPr>
          <p:nvPr/>
        </p:nvSpPr>
        <p:spPr bwMode="auto">
          <a:xfrm>
            <a:off x="685800" y="3416300"/>
            <a:ext cx="4648200" cy="1588"/>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03" name="Line 6"/>
          <p:cNvSpPr>
            <a:spLocks noChangeShapeType="1"/>
          </p:cNvSpPr>
          <p:nvPr/>
        </p:nvSpPr>
        <p:spPr bwMode="auto">
          <a:xfrm rot="10800000" flipH="1">
            <a:off x="685800" y="31115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04" name="Line 7"/>
          <p:cNvSpPr>
            <a:spLocks noChangeShapeType="1"/>
          </p:cNvSpPr>
          <p:nvPr/>
        </p:nvSpPr>
        <p:spPr bwMode="auto">
          <a:xfrm rot="10800000" flipH="1">
            <a:off x="1600200" y="31115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05" name="Line 8"/>
          <p:cNvSpPr>
            <a:spLocks noChangeShapeType="1"/>
          </p:cNvSpPr>
          <p:nvPr/>
        </p:nvSpPr>
        <p:spPr bwMode="auto">
          <a:xfrm rot="10800000" flipH="1">
            <a:off x="2514600" y="31115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06" name="Line 9"/>
          <p:cNvSpPr>
            <a:spLocks noChangeShapeType="1"/>
          </p:cNvSpPr>
          <p:nvPr/>
        </p:nvSpPr>
        <p:spPr bwMode="auto">
          <a:xfrm rot="10800000" flipH="1">
            <a:off x="3429000" y="31115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07" name="Line 10"/>
          <p:cNvSpPr>
            <a:spLocks noChangeShapeType="1"/>
          </p:cNvSpPr>
          <p:nvPr/>
        </p:nvSpPr>
        <p:spPr bwMode="auto">
          <a:xfrm rot="10800000" flipH="1">
            <a:off x="4343400" y="31115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08" name="Rectangle 11"/>
          <p:cNvSpPr>
            <a:spLocks/>
          </p:cNvSpPr>
          <p:nvPr/>
        </p:nvSpPr>
        <p:spPr bwMode="auto">
          <a:xfrm>
            <a:off x="685800" y="31877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09" name="Rectangle 12"/>
          <p:cNvSpPr>
            <a:spLocks/>
          </p:cNvSpPr>
          <p:nvPr/>
        </p:nvSpPr>
        <p:spPr bwMode="auto">
          <a:xfrm>
            <a:off x="3429000" y="31877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10" name="Rectangle 13"/>
          <p:cNvSpPr>
            <a:spLocks/>
          </p:cNvSpPr>
          <p:nvPr/>
        </p:nvSpPr>
        <p:spPr bwMode="auto">
          <a:xfrm>
            <a:off x="2514600" y="3187700"/>
            <a:ext cx="304800" cy="228600"/>
          </a:xfrm>
          <a:prstGeom prst="rect">
            <a:avLst/>
          </a:prstGeom>
          <a:solidFill>
            <a:srgbClr val="80808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11" name="Rectangle 14"/>
          <p:cNvSpPr>
            <a:spLocks/>
          </p:cNvSpPr>
          <p:nvPr/>
        </p:nvSpPr>
        <p:spPr bwMode="auto">
          <a:xfrm>
            <a:off x="1600200" y="31877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12" name="Line 15"/>
          <p:cNvSpPr>
            <a:spLocks noChangeShapeType="1"/>
          </p:cNvSpPr>
          <p:nvPr/>
        </p:nvSpPr>
        <p:spPr bwMode="auto">
          <a:xfrm>
            <a:off x="3429000" y="2959100"/>
            <a:ext cx="9144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1313" name="Rectangle 16"/>
          <p:cNvSpPr>
            <a:spLocks/>
          </p:cNvSpPr>
          <p:nvPr/>
        </p:nvSpPr>
        <p:spPr bwMode="auto">
          <a:xfrm>
            <a:off x="3771899" y="2497659"/>
            <a:ext cx="244475"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dirty="0" err="1">
                <a:solidFill>
                  <a:schemeClr val="tx1"/>
                </a:solidFill>
                <a:latin typeface="Baskerville" pitchFamily="-107" charset="0"/>
                <a:ea typeface="Baskerville" pitchFamily="-107" charset="0"/>
                <a:cs typeface="Baskerville" pitchFamily="-107" charset="0"/>
                <a:sym typeface="Baskerville" pitchFamily="-107" charset="0"/>
              </a:rPr>
              <a:t>P</a:t>
            </a:r>
            <a:r>
              <a:rPr lang="en-US" sz="1800" i="1" baseline="-31000" dirty="0" err="1">
                <a:solidFill>
                  <a:schemeClr val="tx1"/>
                </a:solidFill>
                <a:latin typeface="Baskerville" pitchFamily="-107" charset="0"/>
                <a:ea typeface="Baskerville" pitchFamily="-107" charset="0"/>
                <a:cs typeface="Baskerville" pitchFamily="-107" charset="0"/>
                <a:sym typeface="Baskerville" pitchFamily="-107" charset="0"/>
              </a:rPr>
              <a:t>j</a:t>
            </a:r>
            <a:endParaRPr lang="en-US" sz="1800" i="1" baseline="-310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1314" name="Rectangle 17"/>
          <p:cNvSpPr>
            <a:spLocks/>
          </p:cNvSpPr>
          <p:nvPr/>
        </p:nvSpPr>
        <p:spPr bwMode="auto">
          <a:xfrm>
            <a:off x="2533650" y="2724151"/>
            <a:ext cx="258762"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dirty="0" err="1">
                <a:solidFill>
                  <a:schemeClr val="tx1"/>
                </a:solidFill>
                <a:latin typeface="Baskerville" pitchFamily="-107" charset="0"/>
                <a:ea typeface="Baskerville" pitchFamily="-107" charset="0"/>
                <a:cs typeface="Baskerville" pitchFamily="-107" charset="0"/>
                <a:sym typeface="Baskerville" pitchFamily="-107" charset="0"/>
              </a:rPr>
              <a:t>C</a:t>
            </a:r>
            <a:r>
              <a:rPr lang="en-US" sz="1800" i="1" baseline="-31000" dirty="0" err="1">
                <a:solidFill>
                  <a:schemeClr val="tx1"/>
                </a:solidFill>
                <a:latin typeface="Baskerville" pitchFamily="-107" charset="0"/>
                <a:ea typeface="Baskerville" pitchFamily="-107" charset="0"/>
                <a:cs typeface="Baskerville" pitchFamily="-107" charset="0"/>
                <a:sym typeface="Baskerville" pitchFamily="-107" charset="0"/>
              </a:rPr>
              <a:t>j</a:t>
            </a:r>
            <a:endParaRPr lang="en-US" sz="1800" i="1" baseline="-310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1315" name="Line 18"/>
          <p:cNvSpPr>
            <a:spLocks noChangeShapeType="1"/>
          </p:cNvSpPr>
          <p:nvPr/>
        </p:nvSpPr>
        <p:spPr bwMode="auto">
          <a:xfrm rot="10800000" flipH="1">
            <a:off x="685800" y="39497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16" name="Line 19"/>
          <p:cNvSpPr>
            <a:spLocks noChangeShapeType="1"/>
          </p:cNvSpPr>
          <p:nvPr/>
        </p:nvSpPr>
        <p:spPr bwMode="auto">
          <a:xfrm rot="10800000" flipH="1">
            <a:off x="4114800" y="3949700"/>
            <a:ext cx="1588" cy="3048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17" name="Line 20"/>
          <p:cNvSpPr>
            <a:spLocks noChangeShapeType="1"/>
          </p:cNvSpPr>
          <p:nvPr/>
        </p:nvSpPr>
        <p:spPr bwMode="auto">
          <a:xfrm rot="10800000" flipH="1">
            <a:off x="3124200" y="40259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18" name="Line 21"/>
          <p:cNvSpPr>
            <a:spLocks noChangeShapeType="1"/>
          </p:cNvSpPr>
          <p:nvPr/>
        </p:nvSpPr>
        <p:spPr bwMode="auto">
          <a:xfrm>
            <a:off x="685800" y="4559300"/>
            <a:ext cx="34290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1319" name="Rectangle 22"/>
          <p:cNvSpPr>
            <a:spLocks/>
          </p:cNvSpPr>
          <p:nvPr/>
        </p:nvSpPr>
        <p:spPr bwMode="auto">
          <a:xfrm>
            <a:off x="2209006" y="4435476"/>
            <a:ext cx="249238"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P</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i</a:t>
            </a:r>
          </a:p>
        </p:txBody>
      </p:sp>
      <p:sp>
        <p:nvSpPr>
          <p:cNvPr id="311320" name="Line 23"/>
          <p:cNvSpPr>
            <a:spLocks noChangeShapeType="1"/>
          </p:cNvSpPr>
          <p:nvPr/>
        </p:nvSpPr>
        <p:spPr bwMode="auto">
          <a:xfrm>
            <a:off x="684213" y="3797300"/>
            <a:ext cx="2439987"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1321" name="Rectangle 24"/>
          <p:cNvSpPr>
            <a:spLocks/>
          </p:cNvSpPr>
          <p:nvPr/>
        </p:nvSpPr>
        <p:spPr bwMode="auto">
          <a:xfrm>
            <a:off x="990600" y="4025900"/>
            <a:ext cx="609600" cy="228600"/>
          </a:xfrm>
          <a:prstGeom prst="rect">
            <a:avLst/>
          </a:prstGeom>
          <a:solidFill>
            <a:srgbClr val="10A06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22" name="Line 25"/>
          <p:cNvSpPr>
            <a:spLocks noChangeShapeType="1"/>
          </p:cNvSpPr>
          <p:nvPr/>
        </p:nvSpPr>
        <p:spPr bwMode="auto">
          <a:xfrm rot="10800000" flipH="1">
            <a:off x="685800" y="3873500"/>
            <a:ext cx="1588"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1323" name="Line 26"/>
          <p:cNvSpPr>
            <a:spLocks noChangeShapeType="1"/>
          </p:cNvSpPr>
          <p:nvPr/>
        </p:nvSpPr>
        <p:spPr bwMode="auto">
          <a:xfrm rot="10800000" flipH="1">
            <a:off x="4114800" y="3873500"/>
            <a:ext cx="1588"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1324" name="Line 27"/>
          <p:cNvSpPr>
            <a:spLocks noChangeShapeType="1"/>
          </p:cNvSpPr>
          <p:nvPr/>
        </p:nvSpPr>
        <p:spPr bwMode="auto">
          <a:xfrm>
            <a:off x="685800" y="4254500"/>
            <a:ext cx="4572000" cy="1588"/>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25" name="Rectangle 28"/>
          <p:cNvSpPr>
            <a:spLocks/>
          </p:cNvSpPr>
          <p:nvPr/>
        </p:nvSpPr>
        <p:spPr bwMode="auto">
          <a:xfrm>
            <a:off x="1905000" y="4025900"/>
            <a:ext cx="608011" cy="228600"/>
          </a:xfrm>
          <a:prstGeom prst="rect">
            <a:avLst/>
          </a:prstGeom>
          <a:solidFill>
            <a:srgbClr val="10A060"/>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26" name="Rectangle 29"/>
          <p:cNvSpPr>
            <a:spLocks/>
          </p:cNvSpPr>
          <p:nvPr/>
        </p:nvSpPr>
        <p:spPr bwMode="auto">
          <a:xfrm>
            <a:off x="1793080" y="3359944"/>
            <a:ext cx="280987"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D</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i</a:t>
            </a:r>
          </a:p>
        </p:txBody>
      </p:sp>
      <p:sp>
        <p:nvSpPr>
          <p:cNvPr id="311327" name="Line 30"/>
          <p:cNvSpPr>
            <a:spLocks noChangeShapeType="1"/>
          </p:cNvSpPr>
          <p:nvPr/>
        </p:nvSpPr>
        <p:spPr bwMode="auto">
          <a:xfrm>
            <a:off x="1447800" y="31877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28" name="Line 31"/>
          <p:cNvSpPr>
            <a:spLocks noChangeShapeType="1"/>
          </p:cNvSpPr>
          <p:nvPr/>
        </p:nvSpPr>
        <p:spPr bwMode="auto">
          <a:xfrm>
            <a:off x="2362200" y="31877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29" name="Line 32"/>
          <p:cNvSpPr>
            <a:spLocks noChangeShapeType="1"/>
          </p:cNvSpPr>
          <p:nvPr/>
        </p:nvSpPr>
        <p:spPr bwMode="auto">
          <a:xfrm>
            <a:off x="3276600" y="31877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30" name="Line 33"/>
          <p:cNvSpPr>
            <a:spLocks noChangeShapeType="1"/>
          </p:cNvSpPr>
          <p:nvPr/>
        </p:nvSpPr>
        <p:spPr bwMode="auto">
          <a:xfrm>
            <a:off x="4191000" y="3187700"/>
            <a:ext cx="1588" cy="22860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11331" name="Line 34"/>
          <p:cNvSpPr>
            <a:spLocks noChangeShapeType="1"/>
          </p:cNvSpPr>
          <p:nvPr/>
        </p:nvSpPr>
        <p:spPr bwMode="auto">
          <a:xfrm>
            <a:off x="3429000" y="3568700"/>
            <a:ext cx="762000"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1332" name="Rectangle 35"/>
          <p:cNvSpPr>
            <a:spLocks/>
          </p:cNvSpPr>
          <p:nvPr/>
        </p:nvSpPr>
        <p:spPr bwMode="auto">
          <a:xfrm>
            <a:off x="3686174" y="3448844"/>
            <a:ext cx="274637" cy="3937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D</a:t>
            </a:r>
            <a:r>
              <a:rPr lang="en-US" sz="1800" i="1" baseline="-31000">
                <a:solidFill>
                  <a:schemeClr val="tx1"/>
                </a:solidFill>
                <a:latin typeface="Baskerville" pitchFamily="-107" charset="0"/>
                <a:ea typeface="Baskerville" pitchFamily="-107" charset="0"/>
                <a:cs typeface="Baskerville" pitchFamily="-107" charset="0"/>
                <a:sym typeface="Baskerville" pitchFamily="-107" charset="0"/>
              </a:rPr>
              <a:t>j</a:t>
            </a:r>
            <a:endParaRPr lang="en-US" sz="1800" i="1" baseline="-310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1333" name="Rectangle 36"/>
          <p:cNvSpPr>
            <a:spLocks/>
          </p:cNvSpPr>
          <p:nvPr/>
        </p:nvSpPr>
        <p:spPr bwMode="auto">
          <a:xfrm>
            <a:off x="4343400" y="3187700"/>
            <a:ext cx="304800" cy="228600"/>
          </a:xfrm>
          <a:prstGeom prst="rect">
            <a:avLst/>
          </a:prstGeom>
          <a:solidFill>
            <a:schemeClr val="accent1"/>
          </a:solid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1334" name="Line 37"/>
          <p:cNvSpPr>
            <a:spLocks noChangeShapeType="1"/>
          </p:cNvSpPr>
          <p:nvPr/>
        </p:nvSpPr>
        <p:spPr bwMode="auto">
          <a:xfrm>
            <a:off x="684213" y="5016500"/>
            <a:ext cx="2516187" cy="1588"/>
          </a:xfrm>
          <a:prstGeom prst="line">
            <a:avLst/>
          </a:prstGeom>
          <a:noFill/>
          <a:ln w="25400">
            <a:solidFill>
              <a:schemeClr val="tx1"/>
            </a:solidFill>
            <a:round/>
            <a:headEnd type="triangle" w="med" len="med"/>
            <a:tailEnd type="triangle" w="med" len="med"/>
          </a:ln>
        </p:spPr>
        <p:txBody>
          <a:bodyPr>
            <a:prstTxWarp prst="textNoShape">
              <a:avLst/>
            </a:prstTxWarp>
          </a:bodyPr>
          <a:lstStyle/>
          <a:p>
            <a:endParaRPr lang="en-US"/>
          </a:p>
        </p:txBody>
      </p:sp>
      <p:sp>
        <p:nvSpPr>
          <p:cNvPr id="311335" name="Rectangle 38"/>
          <p:cNvSpPr>
            <a:spLocks/>
          </p:cNvSpPr>
          <p:nvPr/>
        </p:nvSpPr>
        <p:spPr bwMode="auto">
          <a:xfrm>
            <a:off x="1875631" y="4968081"/>
            <a:ext cx="212725" cy="330200"/>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i="1">
                <a:solidFill>
                  <a:schemeClr val="tx1"/>
                </a:solidFill>
                <a:latin typeface="Baskerville" pitchFamily="-107" charset="0"/>
                <a:ea typeface="Baskerville" pitchFamily="-107" charset="0"/>
                <a:cs typeface="Baskerville" pitchFamily="-107" charset="0"/>
                <a:sym typeface="Baskerville" pitchFamily="-107" charset="0"/>
              </a:rPr>
              <a:t>L</a:t>
            </a:r>
          </a:p>
        </p:txBody>
      </p:sp>
      <p:sp>
        <p:nvSpPr>
          <p:cNvPr id="311336" name="Line 39"/>
          <p:cNvSpPr>
            <a:spLocks noChangeShapeType="1"/>
          </p:cNvSpPr>
          <p:nvPr/>
        </p:nvSpPr>
        <p:spPr bwMode="auto">
          <a:xfrm>
            <a:off x="685800" y="4254500"/>
            <a:ext cx="1588" cy="9906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311337" name="Line 40"/>
          <p:cNvSpPr>
            <a:spLocks noChangeShapeType="1"/>
          </p:cNvSpPr>
          <p:nvPr/>
        </p:nvSpPr>
        <p:spPr bwMode="auto">
          <a:xfrm rot="10800000" flipH="1">
            <a:off x="3200400" y="2882900"/>
            <a:ext cx="1588" cy="23622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311338" name="Text Box 41"/>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23B78513-2CC0-3746-97AC-57C282AD1299}" type="slidenum">
              <a:rPr lang="en-US" sz="900">
                <a:solidFill>
                  <a:schemeClr val="tx1"/>
                </a:solidFill>
                <a:latin typeface="Avenir Book"/>
                <a:ea typeface="Avenir Book"/>
                <a:cs typeface="Avenir Book"/>
                <a:sym typeface="Helvetica Neue" pitchFamily="-107" charset="0"/>
              </a:rPr>
              <a:pPr algn="r"/>
              <a:t>6</a:t>
            </a:fld>
            <a:endParaRPr lang="en-US" sz="900" dirty="0">
              <a:solidFill>
                <a:schemeClr val="tx1"/>
              </a:solidFill>
              <a:latin typeface="Avenir Book"/>
              <a:ea typeface="Avenir Book"/>
              <a:cs typeface="Avenir Book"/>
              <a:sym typeface="Helvetica Neue" pitchFamily="-107" charset="0"/>
            </a:endParaRPr>
          </a:p>
        </p:txBody>
      </p:sp>
      <p:sp>
        <p:nvSpPr>
          <p:cNvPr id="29738" name="Rectangle 42"/>
          <p:cNvSpPr>
            <a:spLocks/>
          </p:cNvSpPr>
          <p:nvPr/>
        </p:nvSpPr>
        <p:spPr bwMode="auto">
          <a:xfrm>
            <a:off x="5448300" y="3009900"/>
            <a:ext cx="3149600" cy="1181100"/>
          </a:xfrm>
          <a:prstGeom prst="rect">
            <a:avLst/>
          </a:prstGeom>
          <a:noFill/>
          <a:ln w="9525">
            <a:noFill/>
            <a:miter lim="800000"/>
            <a:headEnd/>
            <a:tailEnd/>
          </a:ln>
        </p:spPr>
        <p:txBody>
          <a:bodyPr lIns="0" tIns="0" rIns="0" bIns="0" anchor="ctr">
            <a:prstTxWarp prst="textNoShape">
              <a:avLst/>
            </a:prstTxWarp>
          </a:bodyPr>
          <a:lstStyle/>
          <a:p>
            <a:r>
              <a:rPr lang="en-US" sz="1600" dirty="0">
                <a:solidFill>
                  <a:schemeClr val="tx1"/>
                </a:solidFill>
                <a:latin typeface="Calibri" charset="0"/>
                <a:ea typeface="Calibri" charset="0"/>
                <a:cs typeface="Calibri" charset="0"/>
                <a:sym typeface="Helvetica Neue Light" pitchFamily="-107" charset="0"/>
              </a:rPr>
              <a:t>The execution time demanded</a:t>
            </a:r>
          </a:p>
          <a:p>
            <a:r>
              <a:rPr lang="en-US" sz="1600" dirty="0">
                <a:solidFill>
                  <a:schemeClr val="tx1"/>
                </a:solidFill>
                <a:latin typeface="Calibri" charset="0"/>
                <a:ea typeface="Calibri" charset="0"/>
                <a:cs typeface="Calibri" charset="0"/>
                <a:sym typeface="Helvetica Neue Light" pitchFamily="-107" charset="0"/>
              </a:rPr>
              <a:t>by jobs with deadline less than </a:t>
            </a:r>
            <a:r>
              <a:rPr lang="en-US" sz="1600" dirty="0">
                <a:solidFill>
                  <a:schemeClr val="tx1"/>
                </a:solidFill>
                <a:latin typeface="cmmi10" charset="0"/>
                <a:ea typeface="cmmi10" charset="0"/>
                <a:cs typeface="cmmi10" charset="0"/>
                <a:sym typeface="Helvetica Neue Light" pitchFamily="-107" charset="0"/>
              </a:rPr>
              <a:t>L</a:t>
            </a:r>
            <a:r>
              <a:rPr lang="en-US" sz="1600" dirty="0">
                <a:solidFill>
                  <a:schemeClr val="tx1"/>
                </a:solidFill>
                <a:latin typeface="Calibri" charset="0"/>
                <a:ea typeface="Calibri" charset="0"/>
                <a:cs typeface="Calibri" charset="0"/>
                <a:sym typeface="Helvetica Neue Light" pitchFamily="-107" charset="0"/>
              </a:rPr>
              <a:t> over an interval of length </a:t>
            </a:r>
            <a:r>
              <a:rPr lang="en-US" sz="1600" dirty="0">
                <a:solidFill>
                  <a:schemeClr val="tx1"/>
                </a:solidFill>
                <a:latin typeface="cmmi10" charset="0"/>
                <a:ea typeface="cmmi10" charset="0"/>
                <a:cs typeface="cmmi10" charset="0"/>
                <a:sym typeface="Helvetica Neue Light" pitchFamily="-107" charset="0"/>
              </a:rPr>
              <a:t>L</a:t>
            </a:r>
            <a:r>
              <a:rPr lang="en-US" sz="1600" dirty="0">
                <a:solidFill>
                  <a:schemeClr val="tx1"/>
                </a:solidFill>
                <a:latin typeface="Avenir Book"/>
                <a:ea typeface="Avenir Book"/>
                <a:cs typeface="Avenir Book"/>
                <a:sym typeface="Helvetica Neue Light" pitchFamily="-107" charset="0"/>
              </a:rPr>
              <a:t> </a:t>
            </a:r>
            <a:r>
              <a:rPr lang="en-US" sz="1600" dirty="0">
                <a:solidFill>
                  <a:schemeClr val="tx1"/>
                </a:solidFill>
                <a:latin typeface="Calibri" charset="0"/>
                <a:ea typeface="Calibri" charset="0"/>
                <a:cs typeface="Calibri" charset="0"/>
                <a:sym typeface="Helvetica Neue Light" pitchFamily="-107" charset="0"/>
              </a:rPr>
              <a:t>cannot be greater than</a:t>
            </a:r>
            <a:r>
              <a:rPr lang="en-US" sz="1600" dirty="0">
                <a:solidFill>
                  <a:schemeClr val="tx1"/>
                </a:solidFill>
                <a:latin typeface="Avenir Book"/>
                <a:ea typeface="Avenir Book"/>
                <a:cs typeface="Avenir Book"/>
                <a:sym typeface="Helvetica Neue Light" pitchFamily="-107" charset="0"/>
              </a:rPr>
              <a:t> </a:t>
            </a:r>
            <a:r>
              <a:rPr lang="en-US" sz="1600" dirty="0">
                <a:solidFill>
                  <a:schemeClr val="tx1"/>
                </a:solidFill>
                <a:latin typeface="cmmi10" charset="0"/>
                <a:ea typeface="cmmi10" charset="0"/>
                <a:cs typeface="cmmi10" charset="0"/>
                <a:sym typeface="Helvetica Neue Light" pitchFamily="-107" charset="0"/>
              </a:rPr>
              <a:t>L</a:t>
            </a:r>
          </a:p>
        </p:txBody>
      </p:sp>
      <p:sp>
        <p:nvSpPr>
          <p:cNvPr id="29739" name="Line 43"/>
          <p:cNvSpPr>
            <a:spLocks noChangeShapeType="1"/>
          </p:cNvSpPr>
          <p:nvPr/>
        </p:nvSpPr>
        <p:spPr bwMode="auto">
          <a:xfrm>
            <a:off x="4802186" y="2311400"/>
            <a:ext cx="900113" cy="684214"/>
          </a:xfrm>
          <a:prstGeom prst="line">
            <a:avLst/>
          </a:prstGeom>
          <a:noFill/>
          <a:ln w="25400">
            <a:solidFill>
              <a:schemeClr val="tx1"/>
            </a:solidFill>
            <a:round/>
            <a:headEnd type="stealth" w="med" len="med"/>
            <a:tailEnd/>
          </a:ln>
        </p:spPr>
        <p:txBody>
          <a:bodyPr>
            <a:prstTxWarp prst="textNoShape">
              <a:avLst/>
            </a:prstTxWarp>
          </a:bodyPr>
          <a:lstStyle/>
          <a:p>
            <a:endParaRPr lang="en-US"/>
          </a:p>
        </p:txBody>
      </p:sp>
      <p:sp>
        <p:nvSpPr>
          <p:cNvPr id="29740" name="Line 44"/>
          <p:cNvSpPr>
            <a:spLocks noChangeShapeType="1"/>
          </p:cNvSpPr>
          <p:nvPr/>
        </p:nvSpPr>
        <p:spPr bwMode="auto">
          <a:xfrm rot="10800000" flipH="1">
            <a:off x="6946900" y="4077072"/>
            <a:ext cx="0" cy="712069"/>
          </a:xfrm>
          <a:prstGeom prst="line">
            <a:avLst/>
          </a:prstGeom>
          <a:noFill/>
          <a:ln w="25400">
            <a:solidFill>
              <a:schemeClr val="tx1"/>
            </a:solidFill>
            <a:round/>
            <a:headEnd type="stealth" w="med" len="med"/>
            <a:tailEnd/>
          </a:ln>
        </p:spPr>
        <p:txBody>
          <a:bodyPr>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4648200" y="4967292"/>
            <a:ext cx="4303927" cy="8178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38" grpId="0"/>
      <p:bldP spid="29739" grpId="0" animBg="1"/>
      <p:bldP spid="2974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2322"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2323" name="Rectangle 2"/>
          <p:cNvSpPr>
            <a:spLocks noGrp="1" noChangeArrowheads="1"/>
          </p:cNvSpPr>
          <p:nvPr>
            <p:ph type="title"/>
          </p:nvPr>
        </p:nvSpPr>
        <p:spPr/>
        <p:txBody>
          <a:bodyPr/>
          <a:lstStyle/>
          <a:p>
            <a:pPr eaLnBrk="1" hangingPunct="1"/>
            <a:r>
              <a:rPr lang="en-US" dirty="0">
                <a:latin typeface="Calibri" charset="0"/>
                <a:ea typeface="Calibri" charset="0"/>
                <a:cs typeface="Calibri" charset="0"/>
              </a:rPr>
              <a:t>Processor demand</a:t>
            </a:r>
          </a:p>
        </p:txBody>
      </p:sp>
      <p:sp>
        <p:nvSpPr>
          <p:cNvPr id="30723" name="Rectangle 3"/>
          <p:cNvSpPr>
            <a:spLocks noGrp="1" noChangeArrowheads="1"/>
          </p:cNvSpPr>
          <p:nvPr>
            <p:ph type="body" idx="1"/>
          </p:nvPr>
        </p:nvSpPr>
        <p:spPr>
          <a:xfrm>
            <a:off x="406400" y="1524000"/>
            <a:ext cx="8345488" cy="3582988"/>
          </a:xfrm>
        </p:spPr>
        <p:txBody>
          <a:bodyPr/>
          <a:lstStyle/>
          <a:p>
            <a:pPr eaLnBrk="1" hangingPunct="1">
              <a:lnSpc>
                <a:spcPct val="90000"/>
              </a:lnSpc>
            </a:pPr>
            <a:r>
              <a:rPr lang="en-US" sz="1800" dirty="0">
                <a:latin typeface="Calibri" charset="0"/>
                <a:ea typeface="Calibri" charset="0"/>
                <a:cs typeface="Calibri" charset="0"/>
              </a:rPr>
              <a:t>Checking the </a:t>
            </a:r>
            <a:r>
              <a:rPr lang="en-US" sz="1800" dirty="0" err="1">
                <a:latin typeface="Calibri" charset="0"/>
                <a:ea typeface="Calibri" charset="0"/>
                <a:cs typeface="Calibri" charset="0"/>
              </a:rPr>
              <a:t>schedulability</a:t>
            </a:r>
            <a:r>
              <a:rPr lang="en-US" sz="1800" dirty="0">
                <a:latin typeface="Calibri" charset="0"/>
                <a:ea typeface="Calibri" charset="0"/>
                <a:cs typeface="Calibri" charset="0"/>
              </a:rPr>
              <a:t> for </a:t>
            </a:r>
            <a:r>
              <a:rPr lang="en-US" sz="1800" dirty="0" smtClean="0">
                <a:latin typeface="Calibri" charset="0"/>
                <a:ea typeface="Calibri" charset="0"/>
                <a:cs typeface="Calibri" charset="0"/>
              </a:rPr>
              <a:t>all </a:t>
            </a:r>
            <a:r>
              <a:rPr lang="en-US" sz="1800" dirty="0">
                <a:latin typeface="Calibri" charset="0"/>
                <a:ea typeface="Calibri" charset="0"/>
                <a:cs typeface="Calibri" charset="0"/>
              </a:rPr>
              <a:t>time instants is not possible</a:t>
            </a:r>
          </a:p>
          <a:p>
            <a:pPr marL="482600" lvl="1" eaLnBrk="1" hangingPunct="1">
              <a:lnSpc>
                <a:spcPct val="90000"/>
              </a:lnSpc>
            </a:pPr>
            <a:r>
              <a:rPr lang="en-US" sz="1800" dirty="0">
                <a:latin typeface="Calibri" charset="0"/>
                <a:ea typeface="Calibri" charset="0"/>
                <a:cs typeface="Calibri" charset="0"/>
              </a:rPr>
              <a:t>Overwhelming complexity</a:t>
            </a:r>
          </a:p>
          <a:p>
            <a:pPr eaLnBrk="1" hangingPunct="1">
              <a:lnSpc>
                <a:spcPct val="90000"/>
              </a:lnSpc>
            </a:pPr>
            <a:r>
              <a:rPr lang="en-US" sz="1800" b="1" dirty="0">
                <a:latin typeface="Calibri" charset="0"/>
                <a:ea typeface="Calibri" charset="0"/>
                <a:cs typeface="Calibri" charset="0"/>
              </a:rPr>
              <a:t>Observation 1: </a:t>
            </a:r>
            <a:r>
              <a:rPr lang="en-US" sz="1800" dirty="0">
                <a:latin typeface="Calibri" charset="0"/>
                <a:ea typeface="Calibri" charset="0"/>
                <a:cs typeface="Calibri" charset="0"/>
              </a:rPr>
              <a:t>Sufficient to check up to the </a:t>
            </a:r>
            <a:r>
              <a:rPr lang="en-US" sz="1800" u="sng" dirty="0" err="1">
                <a:latin typeface="Calibri" charset="0"/>
                <a:ea typeface="Calibri" charset="0"/>
                <a:cs typeface="Calibri" charset="0"/>
              </a:rPr>
              <a:t>hyperperiod</a:t>
            </a:r>
            <a:r>
              <a:rPr lang="en-US" sz="1800" dirty="0">
                <a:latin typeface="Calibri" charset="0"/>
                <a:ea typeface="Calibri" charset="0"/>
                <a:cs typeface="Calibri" charset="0"/>
              </a:rPr>
              <a:t> (schedule repeats itself)</a:t>
            </a:r>
          </a:p>
          <a:p>
            <a:pPr eaLnBrk="1" hangingPunct="1">
              <a:lnSpc>
                <a:spcPct val="90000"/>
              </a:lnSpc>
            </a:pPr>
            <a:r>
              <a:rPr lang="en-US" sz="1800" b="1" dirty="0">
                <a:latin typeface="Calibri" charset="0"/>
                <a:ea typeface="Calibri" charset="0"/>
                <a:cs typeface="Calibri" charset="0"/>
              </a:rPr>
              <a:t>Observation 2: </a:t>
            </a:r>
            <a:r>
              <a:rPr lang="en-US" sz="1800" dirty="0">
                <a:latin typeface="Calibri" charset="0"/>
                <a:ea typeface="Calibri" charset="0"/>
                <a:cs typeface="Calibri" charset="0"/>
              </a:rPr>
              <a:t>Check only at absolute </a:t>
            </a:r>
            <a:r>
              <a:rPr lang="en-US" sz="1800" dirty="0" smtClean="0">
                <a:latin typeface="Calibri" charset="0"/>
                <a:ea typeface="Calibri" charset="0"/>
                <a:cs typeface="Calibri" charset="0"/>
              </a:rPr>
              <a:t>deadlines. Why?</a:t>
            </a:r>
            <a:endParaRPr lang="en-US" sz="1800" dirty="0">
              <a:latin typeface="Calibri" charset="0"/>
              <a:ea typeface="Calibri" charset="0"/>
              <a:cs typeface="Calibri" charset="0"/>
            </a:endParaRPr>
          </a:p>
        </p:txBody>
      </p:sp>
      <p:sp>
        <p:nvSpPr>
          <p:cNvPr id="312361" name="Text Box 40"/>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6B63CEBD-1C54-F74F-ADDB-38933A3BA146}" type="slidenum">
              <a:rPr lang="en-US" sz="900">
                <a:solidFill>
                  <a:schemeClr val="tx1"/>
                </a:solidFill>
                <a:latin typeface="Avenir Book"/>
                <a:ea typeface="Avenir Book"/>
                <a:cs typeface="Avenir Book"/>
                <a:sym typeface="Helvetica Neue" pitchFamily="-107" charset="0"/>
              </a:rPr>
              <a:pPr algn="r"/>
              <a:t>7</a:t>
            </a:fld>
            <a:endParaRPr lang="en-US" sz="900" dirty="0">
              <a:solidFill>
                <a:schemeClr val="tx1"/>
              </a:solidFill>
              <a:latin typeface="Avenir Book"/>
              <a:ea typeface="Avenir Book"/>
              <a:cs typeface="Avenir Book"/>
              <a:sym typeface="Helvetica Neue" pitchFamily="-107" charset="0"/>
            </a:endParaRPr>
          </a:p>
        </p:txBody>
      </p:sp>
      <mc:AlternateContent xmlns:mc="http://schemas.openxmlformats.org/markup-compatibility/2006" xmlns:a14="http://schemas.microsoft.com/office/drawing/2010/main">
        <mc:Choice Requires="a14">
          <p:sp>
            <p:nvSpPr>
              <p:cNvPr id="3" name="Rectangle 2"/>
              <p:cNvSpPr/>
              <p:nvPr/>
            </p:nvSpPr>
            <p:spPr>
              <a:xfrm>
                <a:off x="1649843" y="5808839"/>
                <a:ext cx="5927997" cy="822085"/>
              </a:xfrm>
              <a:prstGeom prst="rect">
                <a:avLst/>
              </a:prstGeom>
              <a:ln>
                <a:solidFill>
                  <a:srgbClr val="C00000"/>
                </a:solidFill>
              </a:ln>
            </p:spPr>
            <p:txBody>
              <a:bodyPr wrap="square">
                <a:spAutoFit/>
              </a:bodyPr>
              <a:lstStyle/>
              <a:p>
                <a:pPr algn="ctr"/>
                <a:r>
                  <a:rPr lang="en-US" sz="1800" dirty="0">
                    <a:latin typeface="Calibri" charset="0"/>
                    <a:ea typeface="Calibri" charset="0"/>
                    <a:cs typeface="Calibri" charset="0"/>
                  </a:rPr>
                  <a:t>The map </a:t>
                </a:r>
                <a14:m>
                  <m:oMath xmlns:m="http://schemas.openxmlformats.org/officeDocument/2006/math">
                    <m:r>
                      <a:rPr lang="en-US" sz="1800" i="1">
                        <a:latin typeface="Cambria Math" charset="0"/>
                        <a:ea typeface="Calibri" charset="0"/>
                        <a:cs typeface="Calibri" charset="0"/>
                      </a:rPr>
                      <m:t>𝑡</m:t>
                    </m:r>
                    <m:r>
                      <a:rPr lang="en-US" sz="1800" i="1">
                        <a:latin typeface="Cambria Math" charset="0"/>
                        <a:ea typeface="Calibri" charset="0"/>
                        <a:cs typeface="Calibri" charset="0"/>
                      </a:rPr>
                      <m:t>↦</m:t>
                    </m:r>
                    <m:d>
                      <m:dPr>
                        <m:begChr m:val="⌊"/>
                        <m:endChr m:val="⌋"/>
                        <m:ctrlPr>
                          <a:rPr lang="en-US" sz="1800" i="1">
                            <a:latin typeface="Cambria Math" charset="0"/>
                            <a:ea typeface="Calibri" charset="0"/>
                            <a:cs typeface="Calibri" charset="0"/>
                          </a:rPr>
                        </m:ctrlPr>
                      </m:dPr>
                      <m:e>
                        <m:f>
                          <m:fPr>
                            <m:ctrlPr>
                              <a:rPr lang="en-US" sz="1800" i="1">
                                <a:latin typeface="Cambria Math" charset="0"/>
                                <a:ea typeface="Calibri" charset="0"/>
                                <a:cs typeface="Calibri" charset="0"/>
                              </a:rPr>
                            </m:ctrlPr>
                          </m:fPr>
                          <m:num>
                            <m:r>
                              <a:rPr lang="en-US" sz="1800" i="1">
                                <a:latin typeface="Cambria Math" charset="0"/>
                                <a:ea typeface="Calibri" charset="0"/>
                                <a:cs typeface="Calibri" charset="0"/>
                              </a:rPr>
                              <m:t>𝑡</m:t>
                            </m:r>
                            <m:r>
                              <a:rPr lang="en-US" sz="1800" i="1">
                                <a:latin typeface="Cambria Math" charset="0"/>
                                <a:ea typeface="Calibri" charset="0"/>
                                <a:cs typeface="Calibri" charset="0"/>
                              </a:rPr>
                              <m:t>+</m:t>
                            </m:r>
                            <m:sSub>
                              <m:sSubPr>
                                <m:ctrlPr>
                                  <a:rPr lang="en-US" sz="1800" i="1">
                                    <a:latin typeface="Cambria Math" charset="0"/>
                                    <a:ea typeface="Calibri" charset="0"/>
                                    <a:cs typeface="Calibri" charset="0"/>
                                  </a:rPr>
                                </m:ctrlPr>
                              </m:sSubPr>
                              <m:e>
                                <m:r>
                                  <a:rPr lang="en-US" sz="1800" i="1">
                                    <a:latin typeface="Cambria Math" charset="0"/>
                                    <a:ea typeface="Calibri" charset="0"/>
                                    <a:cs typeface="Calibri" charset="0"/>
                                  </a:rPr>
                                  <m:t>𝑃</m:t>
                                </m:r>
                              </m:e>
                              <m:sub>
                                <m:r>
                                  <a:rPr lang="en-US" sz="1800" i="1">
                                    <a:latin typeface="Cambria Math" charset="0"/>
                                    <a:ea typeface="Calibri" charset="0"/>
                                    <a:cs typeface="Calibri" charset="0"/>
                                  </a:rPr>
                                  <m:t>𝑖</m:t>
                                </m:r>
                              </m:sub>
                            </m:sSub>
                            <m:r>
                              <a:rPr lang="en-US" sz="1800" i="1">
                                <a:latin typeface="Cambria Math" charset="0"/>
                                <a:ea typeface="Calibri" charset="0"/>
                                <a:cs typeface="Calibri" charset="0"/>
                              </a:rPr>
                              <m:t>−</m:t>
                            </m:r>
                            <m:sSub>
                              <m:sSubPr>
                                <m:ctrlPr>
                                  <a:rPr lang="en-US" sz="1800" i="1">
                                    <a:latin typeface="Cambria Math" charset="0"/>
                                    <a:ea typeface="Calibri" charset="0"/>
                                    <a:cs typeface="Calibri" charset="0"/>
                                  </a:rPr>
                                </m:ctrlPr>
                              </m:sSubPr>
                              <m:e>
                                <m:r>
                                  <a:rPr lang="en-US" sz="1800" i="1">
                                    <a:latin typeface="Cambria Math" charset="0"/>
                                    <a:ea typeface="Calibri" charset="0"/>
                                    <a:cs typeface="Calibri" charset="0"/>
                                  </a:rPr>
                                  <m:t>𝐷</m:t>
                                </m:r>
                              </m:e>
                              <m:sub>
                                <m:r>
                                  <a:rPr lang="en-US" sz="1800" i="1">
                                    <a:latin typeface="Cambria Math" charset="0"/>
                                    <a:ea typeface="Calibri" charset="0"/>
                                    <a:cs typeface="Calibri" charset="0"/>
                                  </a:rPr>
                                  <m:t>𝑖</m:t>
                                </m:r>
                              </m:sub>
                            </m:sSub>
                          </m:num>
                          <m:den>
                            <m:sSub>
                              <m:sSubPr>
                                <m:ctrlPr>
                                  <a:rPr lang="en-US" sz="1800" i="1">
                                    <a:latin typeface="Cambria Math" charset="0"/>
                                    <a:ea typeface="Calibri" charset="0"/>
                                    <a:cs typeface="Calibri" charset="0"/>
                                  </a:rPr>
                                </m:ctrlPr>
                              </m:sSubPr>
                              <m:e>
                                <m:r>
                                  <a:rPr lang="en-US" sz="1800" i="1">
                                    <a:latin typeface="Cambria Math" charset="0"/>
                                    <a:ea typeface="Calibri" charset="0"/>
                                    <a:cs typeface="Calibri" charset="0"/>
                                  </a:rPr>
                                  <m:t>𝑃</m:t>
                                </m:r>
                              </m:e>
                              <m:sub>
                                <m:r>
                                  <a:rPr lang="en-US" sz="1800" i="1">
                                    <a:latin typeface="Cambria Math" charset="0"/>
                                    <a:ea typeface="Calibri" charset="0"/>
                                    <a:cs typeface="Calibri" charset="0"/>
                                  </a:rPr>
                                  <m:t>𝑖</m:t>
                                </m:r>
                              </m:sub>
                            </m:sSub>
                          </m:den>
                        </m:f>
                      </m:e>
                    </m:d>
                  </m:oMath>
                </a14:m>
                <a:r>
                  <a:rPr lang="en-US" sz="1800" dirty="0">
                    <a:latin typeface="Calibri" charset="0"/>
                    <a:ea typeface="Calibri" charset="0"/>
                    <a:cs typeface="Calibri" charset="0"/>
                  </a:rPr>
                  <a:t> is a </a:t>
                </a:r>
                <a:r>
                  <a:rPr lang="en-US" sz="1800" i="1" dirty="0">
                    <a:latin typeface="Calibri" charset="0"/>
                    <a:ea typeface="Calibri" charset="0"/>
                    <a:cs typeface="Calibri" charset="0"/>
                  </a:rPr>
                  <a:t>staircase</a:t>
                </a:r>
                <a:r>
                  <a:rPr lang="en-US" sz="1800" dirty="0">
                    <a:latin typeface="Calibri" charset="0"/>
                    <a:ea typeface="Calibri" charset="0"/>
                    <a:cs typeface="Calibri" charset="0"/>
                  </a:rPr>
                  <a:t> function with jumps (discontinuities) at absolute deadlines </a:t>
                </a:r>
                <a14:m>
                  <m:oMath xmlns:m="http://schemas.openxmlformats.org/officeDocument/2006/math">
                    <m:sSub>
                      <m:sSubPr>
                        <m:ctrlPr>
                          <a:rPr lang="en-US" sz="1800" i="1">
                            <a:latin typeface="Cambria Math" charset="0"/>
                            <a:ea typeface="Calibri" charset="0"/>
                            <a:cs typeface="Calibri" charset="0"/>
                          </a:rPr>
                        </m:ctrlPr>
                      </m:sSubPr>
                      <m:e>
                        <m:r>
                          <a:rPr lang="en-US" sz="1800" i="1">
                            <a:latin typeface="Cambria Math" charset="0"/>
                            <a:ea typeface="Calibri" charset="0"/>
                            <a:cs typeface="Calibri" charset="0"/>
                          </a:rPr>
                          <m:t>𝑑</m:t>
                        </m:r>
                      </m:e>
                      <m:sub>
                        <m:r>
                          <a:rPr lang="en-US" sz="1800" i="1">
                            <a:latin typeface="Cambria Math" charset="0"/>
                            <a:ea typeface="Calibri" charset="0"/>
                            <a:cs typeface="Calibri" charset="0"/>
                          </a:rPr>
                          <m:t>𝑖</m:t>
                        </m:r>
                        <m:r>
                          <a:rPr lang="en-US" sz="1800" i="1">
                            <a:latin typeface="Cambria Math" charset="0"/>
                            <a:ea typeface="Calibri" charset="0"/>
                            <a:cs typeface="Calibri" charset="0"/>
                          </a:rPr>
                          <m:t>,</m:t>
                        </m:r>
                        <m:r>
                          <a:rPr lang="en-US" sz="1800" i="1">
                            <a:latin typeface="Cambria Math" charset="0"/>
                            <a:ea typeface="Calibri" charset="0"/>
                            <a:cs typeface="Calibri" charset="0"/>
                          </a:rPr>
                          <m:t>𝑘</m:t>
                        </m:r>
                      </m:sub>
                    </m:sSub>
                    <m:r>
                      <a:rPr lang="en-US" sz="1800" i="1">
                        <a:latin typeface="Cambria Math" charset="0"/>
                        <a:ea typeface="Calibri" charset="0"/>
                        <a:cs typeface="Calibri" charset="0"/>
                      </a:rPr>
                      <m:t>=</m:t>
                    </m:r>
                    <m:d>
                      <m:dPr>
                        <m:ctrlPr>
                          <a:rPr lang="en-US" sz="1800" i="1">
                            <a:latin typeface="Cambria Math" charset="0"/>
                            <a:ea typeface="Calibri" charset="0"/>
                            <a:cs typeface="Calibri" charset="0"/>
                          </a:rPr>
                        </m:ctrlPr>
                      </m:dPr>
                      <m:e>
                        <m:r>
                          <a:rPr lang="en-US" sz="1800" i="1">
                            <a:latin typeface="Cambria Math" charset="0"/>
                            <a:ea typeface="Calibri" charset="0"/>
                            <a:cs typeface="Calibri" charset="0"/>
                          </a:rPr>
                          <m:t>𝑘</m:t>
                        </m:r>
                        <m:r>
                          <a:rPr lang="en-US" sz="1800" i="1">
                            <a:latin typeface="Cambria Math" charset="0"/>
                            <a:ea typeface="Calibri" charset="0"/>
                            <a:cs typeface="Calibri" charset="0"/>
                          </a:rPr>
                          <m:t>−1</m:t>
                        </m:r>
                      </m:e>
                    </m:d>
                    <m:sSub>
                      <m:sSubPr>
                        <m:ctrlPr>
                          <a:rPr lang="en-US" sz="1800" i="1">
                            <a:latin typeface="Cambria Math" charset="0"/>
                            <a:ea typeface="Calibri" charset="0"/>
                            <a:cs typeface="Calibri" charset="0"/>
                          </a:rPr>
                        </m:ctrlPr>
                      </m:sSubPr>
                      <m:e>
                        <m:r>
                          <a:rPr lang="en-US" sz="1800" i="1">
                            <a:latin typeface="Cambria Math" charset="0"/>
                            <a:ea typeface="Calibri" charset="0"/>
                            <a:cs typeface="Calibri" charset="0"/>
                          </a:rPr>
                          <m:t>𝑃</m:t>
                        </m:r>
                      </m:e>
                      <m:sub>
                        <m:r>
                          <a:rPr lang="en-US" sz="1800" i="1">
                            <a:latin typeface="Cambria Math" charset="0"/>
                            <a:ea typeface="Calibri" charset="0"/>
                            <a:cs typeface="Calibri" charset="0"/>
                          </a:rPr>
                          <m:t>𝑖</m:t>
                        </m:r>
                      </m:sub>
                    </m:sSub>
                    <m:r>
                      <a:rPr lang="en-US" sz="1800" i="1">
                        <a:latin typeface="Cambria Math" charset="0"/>
                        <a:ea typeface="Calibri" charset="0"/>
                        <a:cs typeface="Calibri" charset="0"/>
                      </a:rPr>
                      <m:t>+</m:t>
                    </m:r>
                    <m:sSub>
                      <m:sSubPr>
                        <m:ctrlPr>
                          <a:rPr lang="en-US" sz="1800" i="1">
                            <a:latin typeface="Cambria Math" charset="0"/>
                            <a:ea typeface="Calibri" charset="0"/>
                            <a:cs typeface="Calibri" charset="0"/>
                          </a:rPr>
                        </m:ctrlPr>
                      </m:sSubPr>
                      <m:e>
                        <m:r>
                          <a:rPr lang="en-US" sz="1800" i="1">
                            <a:latin typeface="Cambria Math" charset="0"/>
                            <a:ea typeface="Calibri" charset="0"/>
                            <a:cs typeface="Calibri" charset="0"/>
                          </a:rPr>
                          <m:t>𝐷</m:t>
                        </m:r>
                      </m:e>
                      <m:sub>
                        <m:r>
                          <a:rPr lang="en-US" sz="1800" i="1">
                            <a:latin typeface="Cambria Math" charset="0"/>
                            <a:ea typeface="Calibri" charset="0"/>
                            <a:cs typeface="Calibri" charset="0"/>
                          </a:rPr>
                          <m:t>𝑖</m:t>
                        </m:r>
                      </m:sub>
                    </m:sSub>
                  </m:oMath>
                </a14:m>
                <a:endParaRPr lang="en-US" sz="1800" dirty="0">
                  <a:latin typeface="Calibri" charset="0"/>
                  <a:ea typeface="Calibri" charset="0"/>
                  <a:cs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649843" y="5808839"/>
                <a:ext cx="5927997" cy="822085"/>
              </a:xfrm>
              <a:prstGeom prst="rect">
                <a:avLst/>
              </a:prstGeom>
              <a:blipFill rotWithShape="0">
                <a:blip r:embed="rId3"/>
                <a:stretch>
                  <a:fillRect b="-8759"/>
                </a:stretch>
              </a:blipFill>
              <a:ln>
                <a:solidFill>
                  <a:srgbClr val="C00000"/>
                </a:solidFill>
              </a:ln>
            </p:spPr>
            <p:txBody>
              <a:bodyPr/>
              <a:lstStyle/>
              <a:p>
                <a:r>
                  <a:rPr lang="en-US">
                    <a:noFill/>
                  </a:rPr>
                  <a:t> </a:t>
                </a:r>
              </a:p>
            </p:txBody>
          </p:sp>
        </mc:Fallback>
      </mc:AlternateContent>
      <p:pic>
        <p:nvPicPr>
          <p:cNvPr id="47" name="Picture 46"/>
          <p:cNvPicPr>
            <a:picLocks noChangeAspect="1"/>
          </p:cNvPicPr>
          <p:nvPr/>
        </p:nvPicPr>
        <p:blipFill>
          <a:blip r:embed="rId4"/>
          <a:stretch>
            <a:fillRect/>
          </a:stretch>
        </p:blipFill>
        <p:spPr>
          <a:xfrm>
            <a:off x="5093774" y="4530199"/>
            <a:ext cx="3672544" cy="697854"/>
          </a:xfrm>
          <a:prstGeom prst="rect">
            <a:avLst/>
          </a:prstGeom>
        </p:spPr>
      </p:pic>
      <p:grpSp>
        <p:nvGrpSpPr>
          <p:cNvPr id="48" name="Group 5"/>
          <p:cNvGrpSpPr>
            <a:grpSpLocks/>
          </p:cNvGrpSpPr>
          <p:nvPr/>
        </p:nvGrpSpPr>
        <p:grpSpPr bwMode="auto">
          <a:xfrm>
            <a:off x="391971" y="3528578"/>
            <a:ext cx="4643438" cy="2249488"/>
            <a:chOff x="-8" y="-1"/>
            <a:chExt cx="2925" cy="1417"/>
          </a:xfrm>
        </p:grpSpPr>
        <p:sp>
          <p:nvSpPr>
            <p:cNvPr id="49" name="Line 6"/>
            <p:cNvSpPr>
              <a:spLocks noChangeShapeType="1"/>
            </p:cNvSpPr>
            <p:nvPr/>
          </p:nvSpPr>
          <p:spPr bwMode="auto">
            <a:xfrm>
              <a:off x="0" y="1296"/>
              <a:ext cx="2496"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50" name="Line 7"/>
            <p:cNvSpPr>
              <a:spLocks noChangeShapeType="1"/>
            </p:cNvSpPr>
            <p:nvPr/>
          </p:nvSpPr>
          <p:spPr bwMode="auto">
            <a:xfrm rot="10800000" flipH="1">
              <a:off x="0" y="96"/>
              <a:ext cx="1" cy="1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51" name="AutoShape 8"/>
            <p:cNvSpPr>
              <a:spLocks/>
            </p:cNvSpPr>
            <p:nvPr/>
          </p:nvSpPr>
          <p:spPr bwMode="auto">
            <a:xfrm>
              <a:off x="373" y="239"/>
              <a:ext cx="2352" cy="1056"/>
            </a:xfrm>
            <a:custGeom>
              <a:avLst/>
              <a:gdLst>
                <a:gd name="T0" fmla="*/ 0 w 21600"/>
                <a:gd name="T1" fmla="*/ 0 h 21600"/>
                <a:gd name="T2" fmla="*/ 21600 w 21600"/>
                <a:gd name="T3" fmla="*/ 21600 h 21600"/>
              </a:gdLst>
              <a:ahLst/>
              <a:cxnLst/>
              <a:rect l="T0" t="T1" r="T2" b="T3"/>
              <a:pathLst>
                <a:path w="21600" h="21600">
                  <a:moveTo>
                    <a:pt x="0" y="21600"/>
                  </a:moveTo>
                  <a:lnTo>
                    <a:pt x="0" y="17673"/>
                  </a:lnTo>
                  <a:lnTo>
                    <a:pt x="2204" y="17673"/>
                  </a:lnTo>
                  <a:lnTo>
                    <a:pt x="2204" y="15709"/>
                  </a:lnTo>
                  <a:lnTo>
                    <a:pt x="3967" y="15709"/>
                  </a:lnTo>
                  <a:lnTo>
                    <a:pt x="3967" y="11782"/>
                  </a:lnTo>
                  <a:lnTo>
                    <a:pt x="6612" y="11782"/>
                  </a:lnTo>
                  <a:lnTo>
                    <a:pt x="6612" y="9818"/>
                  </a:lnTo>
                  <a:lnTo>
                    <a:pt x="9698" y="9818"/>
                  </a:lnTo>
                  <a:lnTo>
                    <a:pt x="9698" y="5891"/>
                  </a:lnTo>
                  <a:lnTo>
                    <a:pt x="11461" y="5891"/>
                  </a:lnTo>
                  <a:lnTo>
                    <a:pt x="11461" y="3927"/>
                  </a:lnTo>
                  <a:lnTo>
                    <a:pt x="15429" y="3927"/>
                  </a:lnTo>
                  <a:lnTo>
                    <a:pt x="15429" y="1964"/>
                  </a:lnTo>
                  <a:lnTo>
                    <a:pt x="18514" y="1964"/>
                  </a:lnTo>
                  <a:lnTo>
                    <a:pt x="18514" y="0"/>
                  </a:lnTo>
                  <a:lnTo>
                    <a:pt x="21600" y="0"/>
                  </a:lnTo>
                </a:path>
              </a:pathLst>
            </a:custGeom>
            <a:no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52" name="Line 9"/>
            <p:cNvSpPr>
              <a:spLocks noChangeShapeType="1"/>
            </p:cNvSpPr>
            <p:nvPr/>
          </p:nvSpPr>
          <p:spPr bwMode="auto">
            <a:xfrm rot="10800000" flipH="1">
              <a:off x="-8" y="-1"/>
              <a:ext cx="2160" cy="1296"/>
            </a:xfrm>
            <a:prstGeom prst="line">
              <a:avLst/>
            </a:prstGeom>
            <a:noFill/>
            <a:ln w="25400">
              <a:solidFill>
                <a:schemeClr val="tx1"/>
              </a:solidFill>
              <a:prstDash val="dash"/>
              <a:round/>
              <a:headEnd/>
              <a:tailEnd/>
            </a:ln>
          </p:spPr>
          <p:txBody>
            <a:bodyPr>
              <a:prstTxWarp prst="textNoShape">
                <a:avLst/>
              </a:prstTxWarp>
            </a:bodyPr>
            <a:lstStyle/>
            <a:p>
              <a:endParaRPr lang="en-US"/>
            </a:p>
          </p:txBody>
        </p:sp>
        <p:sp>
          <p:nvSpPr>
            <p:cNvPr id="53" name="Rectangle 10"/>
            <p:cNvSpPr>
              <a:spLocks/>
            </p:cNvSpPr>
            <p:nvPr/>
          </p:nvSpPr>
          <p:spPr bwMode="auto">
            <a:xfrm>
              <a:off x="2546" y="1208"/>
              <a:ext cx="371"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Time</a:t>
              </a:r>
            </a:p>
          </p:txBody>
        </p:sp>
        <p:sp>
          <p:nvSpPr>
            <p:cNvPr id="54" name="Rectangle 11"/>
            <p:cNvSpPr>
              <a:spLocks/>
            </p:cNvSpPr>
            <p:nvPr/>
          </p:nvSpPr>
          <p:spPr bwMode="auto">
            <a:xfrm>
              <a:off x="49" y="104"/>
              <a:ext cx="563"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Demand</a:t>
              </a:r>
            </a:p>
          </p:txBody>
        </p:sp>
        <p:sp>
          <p:nvSpPr>
            <p:cNvPr id="55" name="Rectangle 12"/>
            <p:cNvSpPr>
              <a:spLocks/>
            </p:cNvSpPr>
            <p:nvPr/>
          </p:nvSpPr>
          <p:spPr bwMode="auto">
            <a:xfrm rot="19800000">
              <a:off x="865" y="338"/>
              <a:ext cx="734" cy="17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dirty="0" smtClean="0">
                  <a:solidFill>
                    <a:schemeClr val="tx1"/>
                  </a:solidFill>
                  <a:latin typeface="Baskerville" pitchFamily="-107" charset="0"/>
                  <a:ea typeface="Baskerville" pitchFamily="-107" charset="0"/>
                  <a:cs typeface="Baskerville" pitchFamily="-107" charset="0"/>
                  <a:sym typeface="Baskerville" pitchFamily="-107" charset="0"/>
                </a:rPr>
                <a:t>supply=time</a:t>
              </a:r>
              <a:endParaRPr lang="en-US" sz="1800" dirty="0">
                <a:solidFill>
                  <a:schemeClr val="tx1"/>
                </a:solidFill>
                <a:latin typeface="Baskerville" pitchFamily="-107" charset="0"/>
                <a:ea typeface="Baskerville" pitchFamily="-107" charset="0"/>
                <a:cs typeface="Baskerville" pitchFamily="-107" charset="0"/>
                <a:sym typeface="Baskerville" pitchFamily="-107" charset="0"/>
              </a:endParaRPr>
            </a:p>
          </p:txBody>
        </p:sp>
      </p:grpSp>
      <p:cxnSp>
        <p:nvCxnSpPr>
          <p:cNvPr id="5" name="Curved Connector 4"/>
          <p:cNvCxnSpPr>
            <a:stCxn id="47" idx="0"/>
          </p:cNvCxnSpPr>
          <p:nvPr/>
        </p:nvCxnSpPr>
        <p:spPr bwMode="auto">
          <a:xfrm rot="16200000" flipV="1">
            <a:off x="5356421" y="2956574"/>
            <a:ext cx="504733" cy="2642518"/>
          </a:xfrm>
          <a:prstGeom prst="curvedConnector2">
            <a:avLst/>
          </a:prstGeom>
          <a:solidFill>
            <a:srgbClr val="16E1A7"/>
          </a:solidFill>
          <a:ln w="12700" cap="flat" cmpd="sng" algn="ctr">
            <a:solidFill>
              <a:srgbClr val="000000"/>
            </a:solidFill>
            <a:prstDash val="solid"/>
            <a:round/>
            <a:headEnd type="none" w="med" len="med"/>
            <a:tailEnd type="stealth" w="lg" len="lg"/>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Line 1"/>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3347" name="Rectangle 2"/>
          <p:cNvSpPr>
            <a:spLocks noGrp="1" noChangeArrowheads="1"/>
          </p:cNvSpPr>
          <p:nvPr>
            <p:ph type="title"/>
          </p:nvPr>
        </p:nvSpPr>
        <p:spPr/>
        <p:txBody>
          <a:bodyPr/>
          <a:lstStyle/>
          <a:p>
            <a:pPr eaLnBrk="1" hangingPunct="1"/>
            <a:r>
              <a:rPr lang="en-US"/>
              <a:t>Processor demand</a:t>
            </a:r>
          </a:p>
        </p:txBody>
      </p:sp>
      <p:sp>
        <p:nvSpPr>
          <p:cNvPr id="313348" name="Rectangle 3"/>
          <p:cNvSpPr>
            <a:spLocks noGrp="1" noChangeArrowheads="1"/>
          </p:cNvSpPr>
          <p:nvPr>
            <p:ph type="body" idx="1"/>
          </p:nvPr>
        </p:nvSpPr>
        <p:spPr>
          <a:xfrm>
            <a:off x="406400" y="1524000"/>
            <a:ext cx="8345488" cy="3582988"/>
          </a:xfrm>
        </p:spPr>
        <p:txBody>
          <a:bodyPr/>
          <a:lstStyle/>
          <a:p>
            <a:pPr eaLnBrk="1" hangingPunct="1">
              <a:lnSpc>
                <a:spcPct val="90000"/>
              </a:lnSpc>
            </a:pPr>
            <a:r>
              <a:rPr lang="en-US" sz="1800" dirty="0">
                <a:latin typeface="Calibri" charset="0"/>
                <a:ea typeface="Calibri" charset="0"/>
                <a:cs typeface="Calibri" charset="0"/>
              </a:rPr>
              <a:t>Checking the </a:t>
            </a:r>
            <a:r>
              <a:rPr lang="en-US" sz="1800" dirty="0" err="1">
                <a:latin typeface="Calibri" charset="0"/>
                <a:ea typeface="Calibri" charset="0"/>
                <a:cs typeface="Calibri" charset="0"/>
              </a:rPr>
              <a:t>schedulability</a:t>
            </a:r>
            <a:r>
              <a:rPr lang="en-US" sz="1800" dirty="0">
                <a:latin typeface="Calibri" charset="0"/>
                <a:ea typeface="Calibri" charset="0"/>
                <a:cs typeface="Calibri" charset="0"/>
              </a:rPr>
              <a:t> for at all time instants is not possible</a:t>
            </a:r>
          </a:p>
          <a:p>
            <a:pPr marL="482600" lvl="1" eaLnBrk="1" hangingPunct="1">
              <a:lnSpc>
                <a:spcPct val="90000"/>
              </a:lnSpc>
            </a:pPr>
            <a:r>
              <a:rPr lang="en-US" sz="1800" dirty="0">
                <a:latin typeface="Calibri" charset="0"/>
                <a:ea typeface="Calibri" charset="0"/>
                <a:cs typeface="Calibri" charset="0"/>
              </a:rPr>
              <a:t>Overwhelming complexity</a:t>
            </a:r>
          </a:p>
          <a:p>
            <a:pPr eaLnBrk="1" hangingPunct="1">
              <a:lnSpc>
                <a:spcPct val="90000"/>
              </a:lnSpc>
            </a:pPr>
            <a:r>
              <a:rPr lang="en-US" sz="1800" b="1" dirty="0">
                <a:latin typeface="Calibri" charset="0"/>
                <a:ea typeface="Calibri" charset="0"/>
                <a:cs typeface="Calibri" charset="0"/>
              </a:rPr>
              <a:t>Observation 1: </a:t>
            </a:r>
            <a:r>
              <a:rPr lang="en-US" sz="1800" dirty="0">
                <a:latin typeface="Calibri" charset="0"/>
                <a:ea typeface="Calibri" charset="0"/>
                <a:cs typeface="Calibri" charset="0"/>
              </a:rPr>
              <a:t>Sufficient to check up to the </a:t>
            </a:r>
            <a:r>
              <a:rPr lang="en-US" sz="1800" u="sng" dirty="0" err="1">
                <a:latin typeface="Calibri" charset="0"/>
                <a:ea typeface="Calibri" charset="0"/>
                <a:cs typeface="Calibri" charset="0"/>
              </a:rPr>
              <a:t>hyperperiod</a:t>
            </a:r>
            <a:r>
              <a:rPr lang="en-US" sz="1800" dirty="0">
                <a:latin typeface="Calibri" charset="0"/>
                <a:ea typeface="Calibri" charset="0"/>
                <a:cs typeface="Calibri" charset="0"/>
              </a:rPr>
              <a:t> (schedule repeats itself)</a:t>
            </a:r>
          </a:p>
          <a:p>
            <a:pPr eaLnBrk="1" hangingPunct="1">
              <a:lnSpc>
                <a:spcPct val="90000"/>
              </a:lnSpc>
            </a:pPr>
            <a:r>
              <a:rPr lang="en-US" sz="1800" b="1" dirty="0">
                <a:latin typeface="Calibri" charset="0"/>
                <a:ea typeface="Calibri" charset="0"/>
                <a:cs typeface="Calibri" charset="0"/>
              </a:rPr>
              <a:t>Observation 2: </a:t>
            </a:r>
            <a:r>
              <a:rPr lang="en-US" sz="1800" dirty="0">
                <a:latin typeface="Calibri" charset="0"/>
                <a:ea typeface="Calibri" charset="0"/>
                <a:cs typeface="Calibri" charset="0"/>
              </a:rPr>
              <a:t>Check only at absolute deadlines</a:t>
            </a:r>
          </a:p>
          <a:p>
            <a:pPr eaLnBrk="1" hangingPunct="1">
              <a:lnSpc>
                <a:spcPct val="90000"/>
              </a:lnSpc>
            </a:pPr>
            <a:r>
              <a:rPr lang="en-US" sz="1800" b="1" dirty="0">
                <a:latin typeface="Calibri" charset="0"/>
                <a:ea typeface="Calibri" charset="0"/>
                <a:cs typeface="Calibri" charset="0"/>
              </a:rPr>
              <a:t>Observation 3: </a:t>
            </a:r>
            <a:r>
              <a:rPr lang="en-US" sz="1800" dirty="0">
                <a:latin typeface="Calibri" charset="0"/>
                <a:ea typeface="Calibri" charset="0"/>
                <a:cs typeface="Calibri" charset="0"/>
              </a:rPr>
              <a:t>If </a:t>
            </a:r>
            <a:r>
              <a:rPr lang="en-US" sz="1800" i="1" dirty="0">
                <a:latin typeface="Calibri" charset="0"/>
                <a:ea typeface="Calibri" charset="0"/>
                <a:cs typeface="Calibri" charset="0"/>
              </a:rPr>
              <a:t>U</a:t>
            </a:r>
            <a:r>
              <a:rPr lang="en-US" sz="1800" dirty="0">
                <a:latin typeface="Calibri" charset="0"/>
                <a:ea typeface="Calibri" charset="0"/>
                <a:cs typeface="Calibri" charset="0"/>
              </a:rPr>
              <a:t> &lt; 1, the demand is trivially satisfied after some time instant </a:t>
            </a:r>
            <a:r>
              <a:rPr lang="en-US" sz="1800" dirty="0" smtClean="0">
                <a:latin typeface="cmmi10" charset="0"/>
                <a:ea typeface="cmmi10" charset="0"/>
                <a:cs typeface="cmmi10" charset="0"/>
              </a:rPr>
              <a:t>L</a:t>
            </a:r>
            <a:r>
              <a:rPr lang="en-US" sz="1800" dirty="0">
                <a:latin typeface="cmr10" charset="0"/>
                <a:ea typeface="cmr10" charset="0"/>
                <a:cs typeface="cmr10" charset="0"/>
              </a:rPr>
              <a:t>*</a:t>
            </a:r>
            <a:r>
              <a:rPr lang="en-US" sz="1800" dirty="0" smtClean="0">
                <a:latin typeface="Calibri" charset="0"/>
                <a:ea typeface="Calibri" charset="0"/>
                <a:cs typeface="Calibri" charset="0"/>
              </a:rPr>
              <a:t> </a:t>
            </a:r>
            <a:endParaRPr lang="en-US" sz="1800" dirty="0">
              <a:latin typeface="Calibri" charset="0"/>
              <a:ea typeface="Calibri" charset="0"/>
              <a:cs typeface="Calibri" charset="0"/>
            </a:endParaRPr>
          </a:p>
        </p:txBody>
      </p:sp>
      <p:sp>
        <p:nvSpPr>
          <p:cNvPr id="313349" name="Text Box 4"/>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678A6D48-58B3-A740-ABC6-A79B4B3EE084}" type="slidenum">
              <a:rPr lang="en-US" sz="900">
                <a:solidFill>
                  <a:schemeClr val="tx1"/>
                </a:solidFill>
                <a:latin typeface="Avenir Book"/>
                <a:ea typeface="Avenir Book"/>
                <a:cs typeface="Avenir Book"/>
                <a:sym typeface="Helvetica Neue" pitchFamily="-107" charset="0"/>
              </a:rPr>
              <a:pPr algn="r"/>
              <a:t>8</a:t>
            </a:fld>
            <a:endParaRPr lang="en-US" sz="900" dirty="0">
              <a:solidFill>
                <a:schemeClr val="tx1"/>
              </a:solidFill>
              <a:latin typeface="Avenir Book"/>
              <a:ea typeface="Avenir Book"/>
              <a:cs typeface="Avenir Book"/>
              <a:sym typeface="Helvetica Neue" pitchFamily="-107" charset="0"/>
            </a:endParaRPr>
          </a:p>
        </p:txBody>
      </p:sp>
      <p:grpSp>
        <p:nvGrpSpPr>
          <p:cNvPr id="313350" name="Group 5"/>
          <p:cNvGrpSpPr>
            <a:grpSpLocks/>
          </p:cNvGrpSpPr>
          <p:nvPr/>
        </p:nvGrpSpPr>
        <p:grpSpPr bwMode="auto">
          <a:xfrm>
            <a:off x="546100" y="4430712"/>
            <a:ext cx="4643438" cy="2249488"/>
            <a:chOff x="-8" y="-1"/>
            <a:chExt cx="2925" cy="1417"/>
          </a:xfrm>
        </p:grpSpPr>
        <p:sp>
          <p:nvSpPr>
            <p:cNvPr id="313352" name="Line 6"/>
            <p:cNvSpPr>
              <a:spLocks noChangeShapeType="1"/>
            </p:cNvSpPr>
            <p:nvPr/>
          </p:nvSpPr>
          <p:spPr bwMode="auto">
            <a:xfrm>
              <a:off x="0" y="1296"/>
              <a:ext cx="2496"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313353" name="Line 7"/>
            <p:cNvSpPr>
              <a:spLocks noChangeShapeType="1"/>
            </p:cNvSpPr>
            <p:nvPr/>
          </p:nvSpPr>
          <p:spPr bwMode="auto">
            <a:xfrm rot="10800000" flipH="1">
              <a:off x="0" y="96"/>
              <a:ext cx="1" cy="1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313354" name="AutoShape 8"/>
            <p:cNvSpPr>
              <a:spLocks/>
            </p:cNvSpPr>
            <p:nvPr/>
          </p:nvSpPr>
          <p:spPr bwMode="auto">
            <a:xfrm>
              <a:off x="373" y="239"/>
              <a:ext cx="2352" cy="1056"/>
            </a:xfrm>
            <a:custGeom>
              <a:avLst/>
              <a:gdLst>
                <a:gd name="T0" fmla="*/ 0 w 21600"/>
                <a:gd name="T1" fmla="*/ 0 h 21600"/>
                <a:gd name="T2" fmla="*/ 21600 w 21600"/>
                <a:gd name="T3" fmla="*/ 21600 h 21600"/>
              </a:gdLst>
              <a:ahLst/>
              <a:cxnLst/>
              <a:rect l="T0" t="T1" r="T2" b="T3"/>
              <a:pathLst>
                <a:path w="21600" h="21600">
                  <a:moveTo>
                    <a:pt x="0" y="21600"/>
                  </a:moveTo>
                  <a:lnTo>
                    <a:pt x="0" y="17673"/>
                  </a:lnTo>
                  <a:lnTo>
                    <a:pt x="2204" y="17673"/>
                  </a:lnTo>
                  <a:lnTo>
                    <a:pt x="2204" y="15709"/>
                  </a:lnTo>
                  <a:lnTo>
                    <a:pt x="3967" y="15709"/>
                  </a:lnTo>
                  <a:lnTo>
                    <a:pt x="3967" y="11782"/>
                  </a:lnTo>
                  <a:lnTo>
                    <a:pt x="6612" y="11782"/>
                  </a:lnTo>
                  <a:lnTo>
                    <a:pt x="6612" y="9818"/>
                  </a:lnTo>
                  <a:lnTo>
                    <a:pt x="9698" y="9818"/>
                  </a:lnTo>
                  <a:lnTo>
                    <a:pt x="9698" y="5891"/>
                  </a:lnTo>
                  <a:lnTo>
                    <a:pt x="11461" y="5891"/>
                  </a:lnTo>
                  <a:lnTo>
                    <a:pt x="11461" y="3927"/>
                  </a:lnTo>
                  <a:lnTo>
                    <a:pt x="15429" y="3927"/>
                  </a:lnTo>
                  <a:lnTo>
                    <a:pt x="15429" y="1964"/>
                  </a:lnTo>
                  <a:lnTo>
                    <a:pt x="18514" y="1964"/>
                  </a:lnTo>
                  <a:lnTo>
                    <a:pt x="18514" y="0"/>
                  </a:lnTo>
                  <a:lnTo>
                    <a:pt x="21600" y="0"/>
                  </a:lnTo>
                </a:path>
              </a:pathLst>
            </a:custGeom>
            <a:no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313355" name="Line 9"/>
            <p:cNvSpPr>
              <a:spLocks noChangeShapeType="1"/>
            </p:cNvSpPr>
            <p:nvPr/>
          </p:nvSpPr>
          <p:spPr bwMode="auto">
            <a:xfrm rot="10800000" flipH="1">
              <a:off x="-8" y="-1"/>
              <a:ext cx="2160" cy="1296"/>
            </a:xfrm>
            <a:prstGeom prst="line">
              <a:avLst/>
            </a:prstGeom>
            <a:noFill/>
            <a:ln w="25400">
              <a:solidFill>
                <a:schemeClr val="tx1"/>
              </a:solidFill>
              <a:prstDash val="dash"/>
              <a:round/>
              <a:headEnd/>
              <a:tailEnd/>
            </a:ln>
          </p:spPr>
          <p:txBody>
            <a:bodyPr>
              <a:prstTxWarp prst="textNoShape">
                <a:avLst/>
              </a:prstTxWarp>
            </a:bodyPr>
            <a:lstStyle/>
            <a:p>
              <a:endParaRPr lang="en-US"/>
            </a:p>
          </p:txBody>
        </p:sp>
        <p:sp>
          <p:nvSpPr>
            <p:cNvPr id="313356" name="Rectangle 10"/>
            <p:cNvSpPr>
              <a:spLocks/>
            </p:cNvSpPr>
            <p:nvPr/>
          </p:nvSpPr>
          <p:spPr bwMode="auto">
            <a:xfrm>
              <a:off x="2546" y="1208"/>
              <a:ext cx="371"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Time</a:t>
              </a:r>
            </a:p>
          </p:txBody>
        </p:sp>
        <p:sp>
          <p:nvSpPr>
            <p:cNvPr id="313357" name="Rectangle 11"/>
            <p:cNvSpPr>
              <a:spLocks/>
            </p:cNvSpPr>
            <p:nvPr/>
          </p:nvSpPr>
          <p:spPr bwMode="auto">
            <a:xfrm>
              <a:off x="49" y="104"/>
              <a:ext cx="563"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Demand</a:t>
              </a:r>
            </a:p>
          </p:txBody>
        </p:sp>
        <p:sp>
          <p:nvSpPr>
            <p:cNvPr id="313358" name="Rectangle 12"/>
            <p:cNvSpPr>
              <a:spLocks/>
            </p:cNvSpPr>
            <p:nvPr/>
          </p:nvSpPr>
          <p:spPr bwMode="auto">
            <a:xfrm rot="19800000">
              <a:off x="865" y="338"/>
              <a:ext cx="734" cy="17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dirty="0" smtClean="0">
                  <a:solidFill>
                    <a:schemeClr val="tx1"/>
                  </a:solidFill>
                  <a:latin typeface="Baskerville" pitchFamily="-107" charset="0"/>
                  <a:ea typeface="Baskerville" pitchFamily="-107" charset="0"/>
                  <a:cs typeface="Baskerville" pitchFamily="-107" charset="0"/>
                  <a:sym typeface="Baskerville" pitchFamily="-107" charset="0"/>
                </a:rPr>
                <a:t>supply=time</a:t>
              </a:r>
              <a:endParaRPr lang="en-US" sz="18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313359" name="Rectangle 13"/>
            <p:cNvSpPr>
              <a:spLocks/>
            </p:cNvSpPr>
            <p:nvPr/>
          </p:nvSpPr>
          <p:spPr bwMode="auto">
            <a:xfrm>
              <a:off x="1288" y="1040"/>
              <a:ext cx="477" cy="30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2800" i="1" dirty="0">
                  <a:solidFill>
                    <a:schemeClr val="tx1"/>
                  </a:solidFill>
                  <a:latin typeface="Baskerville" pitchFamily="-107" charset="0"/>
                  <a:ea typeface="Baskerville" pitchFamily="-107" charset="0"/>
                  <a:cs typeface="Baskerville" pitchFamily="-107" charset="0"/>
                  <a:sym typeface="Baskerville" pitchFamily="-107" charset="0"/>
                </a:rPr>
                <a:t>L</a:t>
              </a:r>
              <a:r>
                <a:rPr lang="en-US" sz="2800" baseline="30000" dirty="0">
                  <a:solidFill>
                    <a:schemeClr val="tx1"/>
                  </a:solidFill>
                  <a:latin typeface="Baskerville" pitchFamily="-107" charset="0"/>
                  <a:ea typeface="Baskerville" pitchFamily="-107" charset="0"/>
                  <a:cs typeface="Baskerville" pitchFamily="-107" charset="0"/>
                  <a:sym typeface="Baskerville" pitchFamily="-107" charset="0"/>
                </a:rPr>
                <a:t>*</a:t>
              </a:r>
              <a:r>
                <a:rPr lang="en-US" sz="2800" dirty="0">
                  <a:solidFill>
                    <a:schemeClr val="tx1"/>
                  </a:solidFill>
                  <a:latin typeface="Baskerville" pitchFamily="-107" charset="0"/>
                  <a:ea typeface="Baskerville" pitchFamily="-107" charset="0"/>
                  <a:cs typeface="Baskerville" pitchFamily="-107" charset="0"/>
                  <a:sym typeface="Baskerville" pitchFamily="-107" charset="0"/>
                </a:rPr>
                <a:t>=?</a:t>
              </a:r>
            </a:p>
          </p:txBody>
        </p:sp>
      </p:grpSp>
      <p:pic>
        <p:nvPicPr>
          <p:cNvPr id="313351" name="Picture 14"/>
          <p:cNvPicPr>
            <a:picLocks noChangeAspect="1" noChangeArrowheads="1"/>
          </p:cNvPicPr>
          <p:nvPr/>
        </p:nvPicPr>
        <p:blipFill>
          <a:blip r:embed="rId3"/>
          <a:srcRect/>
          <a:stretch>
            <a:fillRect/>
          </a:stretch>
        </p:blipFill>
        <p:spPr bwMode="auto">
          <a:xfrm>
            <a:off x="5353536" y="5167398"/>
            <a:ext cx="3281362" cy="800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0" name="Picture 1"/>
          <p:cNvPicPr>
            <a:picLocks noChangeAspect="1" noChangeArrowheads="1"/>
          </p:cNvPicPr>
          <p:nvPr/>
        </p:nvPicPr>
        <p:blipFill>
          <a:blip r:embed="rId2"/>
          <a:srcRect/>
          <a:stretch>
            <a:fillRect/>
          </a:stretch>
        </p:blipFill>
        <p:spPr bwMode="auto">
          <a:xfrm>
            <a:off x="488950" y="2565400"/>
            <a:ext cx="8185150" cy="800100"/>
          </a:xfrm>
          <a:prstGeom prst="rect">
            <a:avLst/>
          </a:prstGeom>
          <a:noFill/>
          <a:ln w="9525">
            <a:noFill/>
            <a:miter lim="800000"/>
            <a:headEnd/>
            <a:tailEnd/>
          </a:ln>
        </p:spPr>
      </p:pic>
      <p:sp>
        <p:nvSpPr>
          <p:cNvPr id="314371" name="Line 2"/>
          <p:cNvSpPr>
            <a:spLocks noChangeShapeType="1"/>
          </p:cNvSpPr>
          <p:nvPr/>
        </p:nvSpPr>
        <p:spPr bwMode="auto">
          <a:xfrm>
            <a:off x="457200" y="1384300"/>
            <a:ext cx="8229600" cy="0"/>
          </a:xfrm>
          <a:prstGeom prst="line">
            <a:avLst/>
          </a:prstGeom>
          <a:noFill/>
          <a:ln w="9525">
            <a:solidFill>
              <a:srgbClr val="9A9A9A"/>
            </a:solidFill>
            <a:round/>
            <a:headEnd/>
            <a:tailEnd/>
          </a:ln>
        </p:spPr>
        <p:txBody>
          <a:bodyPr>
            <a:prstTxWarp prst="textNoShape">
              <a:avLst/>
            </a:prstTxWarp>
          </a:bodyPr>
          <a:lstStyle/>
          <a:p>
            <a:endParaRPr lang="en-US"/>
          </a:p>
        </p:txBody>
      </p:sp>
      <p:sp>
        <p:nvSpPr>
          <p:cNvPr id="314372" name="Rectangle 3"/>
          <p:cNvSpPr>
            <a:spLocks noGrp="1" noChangeArrowheads="1"/>
          </p:cNvSpPr>
          <p:nvPr>
            <p:ph type="title"/>
          </p:nvPr>
        </p:nvSpPr>
        <p:spPr/>
        <p:txBody>
          <a:bodyPr/>
          <a:lstStyle/>
          <a:p>
            <a:pPr eaLnBrk="1" hangingPunct="1"/>
            <a:r>
              <a:rPr lang="en-US" dirty="0">
                <a:latin typeface="Calibri" charset="0"/>
                <a:ea typeface="Calibri" charset="0"/>
                <a:cs typeface="Calibri" charset="0"/>
              </a:rPr>
              <a:t>Processor demand</a:t>
            </a:r>
          </a:p>
        </p:txBody>
      </p:sp>
      <p:sp>
        <p:nvSpPr>
          <p:cNvPr id="314373" name="Rectangle 4"/>
          <p:cNvSpPr>
            <a:spLocks noGrp="1" noChangeArrowheads="1"/>
          </p:cNvSpPr>
          <p:nvPr>
            <p:ph type="body" idx="1"/>
          </p:nvPr>
        </p:nvSpPr>
        <p:spPr>
          <a:xfrm>
            <a:off x="406400" y="1498600"/>
            <a:ext cx="8343900" cy="469900"/>
          </a:xfrm>
        </p:spPr>
        <p:txBody>
          <a:bodyPr/>
          <a:lstStyle/>
          <a:p>
            <a:pPr eaLnBrk="1" hangingPunct="1"/>
            <a:r>
              <a:rPr lang="en-US" sz="1800" dirty="0">
                <a:latin typeface="Calibri" charset="0"/>
                <a:ea typeface="Calibri" charset="0"/>
                <a:cs typeface="Calibri" charset="0"/>
              </a:rPr>
              <a:t>Deriving </a:t>
            </a:r>
            <a:r>
              <a:rPr lang="en-US" sz="1800" i="1" dirty="0">
                <a:latin typeface="Baskerville" charset="0"/>
                <a:ea typeface="Baskerville" charset="0"/>
                <a:cs typeface="Baskerville" charset="0"/>
                <a:sym typeface="Times New Roman" pitchFamily="-107" charset="0"/>
              </a:rPr>
              <a:t>L</a:t>
            </a:r>
            <a:r>
              <a:rPr lang="en-US" sz="1800" baseline="28000" dirty="0">
                <a:latin typeface="Baskerville" charset="0"/>
                <a:ea typeface="Baskerville" charset="0"/>
                <a:cs typeface="Baskerville" charset="0"/>
              </a:rPr>
              <a:t>*</a:t>
            </a:r>
            <a:r>
              <a:rPr lang="en-US" sz="1800" dirty="0">
                <a:latin typeface="Calibri" charset="0"/>
                <a:ea typeface="Calibri" charset="0"/>
                <a:cs typeface="Calibri" charset="0"/>
              </a:rPr>
              <a:t>  </a:t>
            </a:r>
          </a:p>
        </p:txBody>
      </p:sp>
      <p:sp>
        <p:nvSpPr>
          <p:cNvPr id="314374" name="Text Box 5"/>
          <p:cNvSpPr txBox="1">
            <a:spLocks noChangeArrowheads="1"/>
          </p:cNvSpPr>
          <p:nvPr/>
        </p:nvSpPr>
        <p:spPr bwMode="auto">
          <a:xfrm>
            <a:off x="8632825" y="6464300"/>
            <a:ext cx="215900" cy="215900"/>
          </a:xfrm>
          <a:prstGeom prst="rect">
            <a:avLst/>
          </a:prstGeom>
          <a:noFill/>
          <a:ln w="12700">
            <a:noFill/>
            <a:miter lim="800000"/>
            <a:headEnd/>
            <a:tailEnd/>
          </a:ln>
        </p:spPr>
        <p:txBody>
          <a:bodyPr wrap="none">
            <a:prstTxWarp prst="textNoShape">
              <a:avLst/>
            </a:prstTxWarp>
          </a:bodyPr>
          <a:lstStyle/>
          <a:p>
            <a:pPr algn="r"/>
            <a:fld id="{01326F53-4980-D14B-95AD-0E42099C139D}" type="slidenum">
              <a:rPr lang="en-US" sz="900">
                <a:solidFill>
                  <a:schemeClr val="tx1"/>
                </a:solidFill>
                <a:latin typeface="Avenir Book"/>
                <a:ea typeface="Avenir Book"/>
                <a:cs typeface="Avenir Book"/>
                <a:sym typeface="Helvetica Neue" pitchFamily="-107" charset="0"/>
              </a:rPr>
              <a:pPr algn="r"/>
              <a:t>9</a:t>
            </a:fld>
            <a:endParaRPr lang="en-US" sz="900" dirty="0">
              <a:solidFill>
                <a:schemeClr val="tx1"/>
              </a:solidFill>
              <a:latin typeface="Avenir Book"/>
              <a:ea typeface="Avenir Book"/>
              <a:cs typeface="Avenir Book"/>
              <a:sym typeface="Helvetica Neue" pitchFamily="-107" charset="0"/>
            </a:endParaRPr>
          </a:p>
        </p:txBody>
      </p:sp>
      <p:pic>
        <p:nvPicPr>
          <p:cNvPr id="314376" name="Picture 15"/>
          <p:cNvPicPr>
            <a:picLocks noChangeAspect="1" noChangeArrowheads="1"/>
          </p:cNvPicPr>
          <p:nvPr/>
        </p:nvPicPr>
        <p:blipFill>
          <a:blip r:embed="rId3"/>
          <a:srcRect/>
          <a:stretch>
            <a:fillRect/>
          </a:stretch>
        </p:blipFill>
        <p:spPr bwMode="auto">
          <a:xfrm>
            <a:off x="5405438" y="1562100"/>
            <a:ext cx="3281362" cy="800100"/>
          </a:xfrm>
          <a:prstGeom prst="rect">
            <a:avLst/>
          </a:prstGeom>
          <a:noFill/>
          <a:ln w="9525">
            <a:noFill/>
            <a:miter lim="800000"/>
            <a:headEnd/>
            <a:tailEnd/>
          </a:ln>
        </p:spPr>
      </p:pic>
      <p:grpSp>
        <p:nvGrpSpPr>
          <p:cNvPr id="17" name="Group 5"/>
          <p:cNvGrpSpPr>
            <a:grpSpLocks/>
          </p:cNvGrpSpPr>
          <p:nvPr/>
        </p:nvGrpSpPr>
        <p:grpSpPr bwMode="auto">
          <a:xfrm>
            <a:off x="546100" y="4430712"/>
            <a:ext cx="4643438" cy="2249488"/>
            <a:chOff x="-8" y="-1"/>
            <a:chExt cx="2925" cy="1417"/>
          </a:xfrm>
        </p:grpSpPr>
        <p:sp>
          <p:nvSpPr>
            <p:cNvPr id="18" name="Line 6"/>
            <p:cNvSpPr>
              <a:spLocks noChangeShapeType="1"/>
            </p:cNvSpPr>
            <p:nvPr/>
          </p:nvSpPr>
          <p:spPr bwMode="auto">
            <a:xfrm>
              <a:off x="0" y="1296"/>
              <a:ext cx="2496"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19" name="Line 7"/>
            <p:cNvSpPr>
              <a:spLocks noChangeShapeType="1"/>
            </p:cNvSpPr>
            <p:nvPr/>
          </p:nvSpPr>
          <p:spPr bwMode="auto">
            <a:xfrm rot="10800000" flipH="1">
              <a:off x="0" y="96"/>
              <a:ext cx="1" cy="1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 name="AutoShape 8"/>
            <p:cNvSpPr>
              <a:spLocks/>
            </p:cNvSpPr>
            <p:nvPr/>
          </p:nvSpPr>
          <p:spPr bwMode="auto">
            <a:xfrm>
              <a:off x="373" y="239"/>
              <a:ext cx="2352" cy="1056"/>
            </a:xfrm>
            <a:custGeom>
              <a:avLst/>
              <a:gdLst>
                <a:gd name="T0" fmla="*/ 0 w 21600"/>
                <a:gd name="T1" fmla="*/ 0 h 21600"/>
                <a:gd name="T2" fmla="*/ 21600 w 21600"/>
                <a:gd name="T3" fmla="*/ 21600 h 21600"/>
              </a:gdLst>
              <a:ahLst/>
              <a:cxnLst/>
              <a:rect l="T0" t="T1" r="T2" b="T3"/>
              <a:pathLst>
                <a:path w="21600" h="21600">
                  <a:moveTo>
                    <a:pt x="0" y="21600"/>
                  </a:moveTo>
                  <a:lnTo>
                    <a:pt x="0" y="17673"/>
                  </a:lnTo>
                  <a:lnTo>
                    <a:pt x="2204" y="17673"/>
                  </a:lnTo>
                  <a:lnTo>
                    <a:pt x="2204" y="15709"/>
                  </a:lnTo>
                  <a:lnTo>
                    <a:pt x="3967" y="15709"/>
                  </a:lnTo>
                  <a:lnTo>
                    <a:pt x="3967" y="11782"/>
                  </a:lnTo>
                  <a:lnTo>
                    <a:pt x="6612" y="11782"/>
                  </a:lnTo>
                  <a:lnTo>
                    <a:pt x="6612" y="9818"/>
                  </a:lnTo>
                  <a:lnTo>
                    <a:pt x="9698" y="9818"/>
                  </a:lnTo>
                  <a:lnTo>
                    <a:pt x="9698" y="5891"/>
                  </a:lnTo>
                  <a:lnTo>
                    <a:pt x="11461" y="5891"/>
                  </a:lnTo>
                  <a:lnTo>
                    <a:pt x="11461" y="3927"/>
                  </a:lnTo>
                  <a:lnTo>
                    <a:pt x="15429" y="3927"/>
                  </a:lnTo>
                  <a:lnTo>
                    <a:pt x="15429" y="1964"/>
                  </a:lnTo>
                  <a:lnTo>
                    <a:pt x="18514" y="1964"/>
                  </a:lnTo>
                  <a:lnTo>
                    <a:pt x="18514" y="0"/>
                  </a:lnTo>
                  <a:lnTo>
                    <a:pt x="21600" y="0"/>
                  </a:lnTo>
                </a:path>
              </a:pathLst>
            </a:custGeom>
            <a:noFill/>
            <a:ln w="25400">
              <a:solidFill>
                <a:schemeClr val="tx1"/>
              </a:solidFill>
              <a:miter lim="800000"/>
              <a:headEnd/>
              <a:tailEnd/>
            </a:ln>
          </p:spPr>
          <p:txBody>
            <a:bodyPr>
              <a:prstTxWarp prst="textNoShape">
                <a:avLst/>
              </a:prstTxWarp>
            </a:bodyPr>
            <a:lstStyle/>
            <a:p>
              <a:endParaRPr lang="en-US" dirty="0">
                <a:latin typeface="Avenir Book"/>
              </a:endParaRPr>
            </a:p>
          </p:txBody>
        </p:sp>
        <p:sp>
          <p:nvSpPr>
            <p:cNvPr id="21" name="Line 9"/>
            <p:cNvSpPr>
              <a:spLocks noChangeShapeType="1"/>
            </p:cNvSpPr>
            <p:nvPr/>
          </p:nvSpPr>
          <p:spPr bwMode="auto">
            <a:xfrm rot="10800000" flipH="1">
              <a:off x="-8" y="-1"/>
              <a:ext cx="2160" cy="1296"/>
            </a:xfrm>
            <a:prstGeom prst="line">
              <a:avLst/>
            </a:prstGeom>
            <a:noFill/>
            <a:ln w="25400">
              <a:solidFill>
                <a:schemeClr val="tx1"/>
              </a:solidFill>
              <a:prstDash val="dash"/>
              <a:round/>
              <a:headEnd/>
              <a:tailEnd/>
            </a:ln>
          </p:spPr>
          <p:txBody>
            <a:bodyPr>
              <a:prstTxWarp prst="textNoShape">
                <a:avLst/>
              </a:prstTxWarp>
            </a:bodyPr>
            <a:lstStyle/>
            <a:p>
              <a:endParaRPr lang="en-US"/>
            </a:p>
          </p:txBody>
        </p:sp>
        <p:sp>
          <p:nvSpPr>
            <p:cNvPr id="22" name="Rectangle 10"/>
            <p:cNvSpPr>
              <a:spLocks/>
            </p:cNvSpPr>
            <p:nvPr/>
          </p:nvSpPr>
          <p:spPr bwMode="auto">
            <a:xfrm>
              <a:off x="2546" y="1208"/>
              <a:ext cx="371"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Time</a:t>
              </a:r>
            </a:p>
          </p:txBody>
        </p:sp>
        <p:sp>
          <p:nvSpPr>
            <p:cNvPr id="23" name="Rectangle 11"/>
            <p:cNvSpPr>
              <a:spLocks/>
            </p:cNvSpPr>
            <p:nvPr/>
          </p:nvSpPr>
          <p:spPr bwMode="auto">
            <a:xfrm>
              <a:off x="49" y="104"/>
              <a:ext cx="563" cy="208"/>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a:solidFill>
                    <a:schemeClr val="tx1"/>
                  </a:solidFill>
                  <a:latin typeface="Baskerville" pitchFamily="-107" charset="0"/>
                  <a:ea typeface="Baskerville" pitchFamily="-107" charset="0"/>
                  <a:cs typeface="Baskerville" pitchFamily="-107" charset="0"/>
                  <a:sym typeface="Baskerville" pitchFamily="-107" charset="0"/>
                </a:rPr>
                <a:t>Demand</a:t>
              </a:r>
            </a:p>
          </p:txBody>
        </p:sp>
        <p:sp>
          <p:nvSpPr>
            <p:cNvPr id="24" name="Rectangle 12"/>
            <p:cNvSpPr>
              <a:spLocks/>
            </p:cNvSpPr>
            <p:nvPr/>
          </p:nvSpPr>
          <p:spPr bwMode="auto">
            <a:xfrm rot="19800000">
              <a:off x="865" y="338"/>
              <a:ext cx="734" cy="17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1800" dirty="0" smtClean="0">
                  <a:solidFill>
                    <a:schemeClr val="tx1"/>
                  </a:solidFill>
                  <a:latin typeface="Baskerville" pitchFamily="-107" charset="0"/>
                  <a:ea typeface="Baskerville" pitchFamily="-107" charset="0"/>
                  <a:cs typeface="Baskerville" pitchFamily="-107" charset="0"/>
                  <a:sym typeface="Baskerville" pitchFamily="-107" charset="0"/>
                </a:rPr>
                <a:t>supply=time</a:t>
              </a:r>
              <a:endParaRPr lang="en-US" sz="1800" dirty="0">
                <a:solidFill>
                  <a:schemeClr val="tx1"/>
                </a:solidFill>
                <a:latin typeface="Baskerville" pitchFamily="-107" charset="0"/>
                <a:ea typeface="Baskerville" pitchFamily="-107" charset="0"/>
                <a:cs typeface="Baskerville" pitchFamily="-107" charset="0"/>
                <a:sym typeface="Baskerville" pitchFamily="-107" charset="0"/>
              </a:endParaRPr>
            </a:p>
          </p:txBody>
        </p:sp>
        <p:sp>
          <p:nvSpPr>
            <p:cNvPr id="25" name="Rectangle 13"/>
            <p:cNvSpPr>
              <a:spLocks/>
            </p:cNvSpPr>
            <p:nvPr/>
          </p:nvSpPr>
          <p:spPr bwMode="auto">
            <a:xfrm>
              <a:off x="1288" y="1040"/>
              <a:ext cx="477" cy="304"/>
            </a:xfrm>
            <a:prstGeom prst="rect">
              <a:avLst/>
            </a:prstGeom>
            <a:noFill/>
            <a:ln w="9525">
              <a:noFill/>
              <a:miter lim="800000"/>
              <a:headEnd/>
              <a:tailEnd/>
            </a:ln>
          </p:spPr>
          <p:txBody>
            <a:bodyPr wrap="none" lIns="0" tIns="0" rIns="0" bIns="0" anchor="b">
              <a:prstTxWarp prst="textNoShape">
                <a:avLst/>
              </a:prstTxWarp>
              <a:spAutoFit/>
            </a:bodyPr>
            <a:lstStyle/>
            <a:p>
              <a:pPr algn="ctr"/>
              <a:r>
                <a:rPr lang="en-US" sz="2800" i="1" dirty="0">
                  <a:solidFill>
                    <a:schemeClr val="tx1"/>
                  </a:solidFill>
                  <a:latin typeface="Baskerville" pitchFamily="-107" charset="0"/>
                  <a:ea typeface="Baskerville" pitchFamily="-107" charset="0"/>
                  <a:cs typeface="Baskerville" pitchFamily="-107" charset="0"/>
                  <a:sym typeface="Baskerville" pitchFamily="-107" charset="0"/>
                </a:rPr>
                <a:t>L</a:t>
              </a:r>
              <a:r>
                <a:rPr lang="en-US" sz="2800" baseline="30000" dirty="0">
                  <a:solidFill>
                    <a:schemeClr val="tx1"/>
                  </a:solidFill>
                  <a:latin typeface="Baskerville" pitchFamily="-107" charset="0"/>
                  <a:ea typeface="Baskerville" pitchFamily="-107" charset="0"/>
                  <a:cs typeface="Baskerville" pitchFamily="-107" charset="0"/>
                  <a:sym typeface="Baskerville" pitchFamily="-107" charset="0"/>
                </a:rPr>
                <a:t>*</a:t>
              </a:r>
              <a:r>
                <a:rPr lang="en-US" sz="2800" dirty="0">
                  <a:solidFill>
                    <a:schemeClr val="tx1"/>
                  </a:solidFill>
                  <a:latin typeface="Baskerville" pitchFamily="-107" charset="0"/>
                  <a:ea typeface="Baskerville" pitchFamily="-107" charset="0"/>
                  <a:cs typeface="Baskerville" pitchFamily="-107" charset="0"/>
                  <a:sym typeface="Baskerville" pitchFamily="-107" charset="0"/>
                </a:rPr>
                <a:t>=?</a:t>
              </a: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mp; Subtitle">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Big">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Big">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Bi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Title, Bullets &amp; Photo">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itle &amp; Subtitle">
  <a:themeElements>
    <a:clrScheme name="">
      <a:dk1>
        <a:srgbClr val="000000"/>
      </a:dk1>
      <a:lt1>
        <a:srgbClr val="FFFFFF"/>
      </a:lt1>
      <a:dk2>
        <a:srgbClr val="000000"/>
      </a:dk2>
      <a:lt2>
        <a:srgbClr val="808080"/>
      </a:lt2>
      <a:accent1>
        <a:srgbClr val="16E1A7"/>
      </a:accent1>
      <a:accent2>
        <a:srgbClr val="333399"/>
      </a:accent2>
      <a:accent3>
        <a:srgbClr val="FFFFFF"/>
      </a:accent3>
      <a:accent4>
        <a:srgbClr val="000000"/>
      </a:accent4>
      <a:accent5>
        <a:srgbClr val="ABEED0"/>
      </a:accent5>
      <a:accent6>
        <a:srgbClr val="2D2D8A"/>
      </a:accent6>
      <a:hlink>
        <a:srgbClr val="009999"/>
      </a:hlink>
      <a:folHlink>
        <a:srgbClr val="99CC00"/>
      </a:folHlink>
    </a:clrScheme>
    <a:fontScheme name="Title &amp; Subtitle">
      <a:majorFont>
        <a:latin typeface="Tahoma"/>
        <a:ea typeface="ヒラギノ角ゴ ProN W3"/>
        <a:cs typeface="ヒラギノ角ゴ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amp; Bullets - Left">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 Left">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le &amp; Bullets - Right">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 Right">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itle - Top">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 Top">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Bullets - 2 Column">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 2 Column">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Blank">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Blank">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Photo - Vertical">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Vertical">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lends">
  <a:themeElements>
    <a:clrScheme name="">
      <a:dk1>
        <a:srgbClr val="000000"/>
      </a:dk1>
      <a:lt1>
        <a:srgbClr val="FFFFFF"/>
      </a:lt1>
      <a:dk2>
        <a:srgbClr val="000000"/>
      </a:dk2>
      <a:lt2>
        <a:srgbClr val="808080"/>
      </a:lt2>
      <a:accent1>
        <a:srgbClr val="16E1A7"/>
      </a:accent1>
      <a:accent2>
        <a:srgbClr val="333399"/>
      </a:accent2>
      <a:accent3>
        <a:srgbClr val="FFFFFF"/>
      </a:accent3>
      <a:accent4>
        <a:srgbClr val="000000"/>
      </a:accent4>
      <a:accent5>
        <a:srgbClr val="ABEED0"/>
      </a:accent5>
      <a:accent6>
        <a:srgbClr val="2D2D8A"/>
      </a:accent6>
      <a:hlink>
        <a:srgbClr val="009999"/>
      </a:hlink>
      <a:folHlink>
        <a:srgbClr val="99CC00"/>
      </a:folHlink>
    </a:clrScheme>
    <a:fontScheme name="Blends">
      <a:majorFont>
        <a:latin typeface="Tahoma"/>
        <a:ea typeface="ヒラギノ角ゴ ProN W3"/>
        <a:cs typeface="ヒラギノ角ゴ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Blend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 Center">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 Center">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Title &amp; Bullets copy">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copy">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Photo - Horizontal">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Horizontal">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Blends">
  <a:themeElements>
    <a:clrScheme name="">
      <a:dk1>
        <a:srgbClr val="000000"/>
      </a:dk1>
      <a:lt1>
        <a:srgbClr val="FFFFFF"/>
      </a:lt1>
      <a:dk2>
        <a:srgbClr val="000000"/>
      </a:dk2>
      <a:lt2>
        <a:srgbClr val="808080"/>
      </a:lt2>
      <a:accent1>
        <a:srgbClr val="16E1A7"/>
      </a:accent1>
      <a:accent2>
        <a:srgbClr val="333399"/>
      </a:accent2>
      <a:accent3>
        <a:srgbClr val="FFFFFF"/>
      </a:accent3>
      <a:accent4>
        <a:srgbClr val="000000"/>
      </a:accent4>
      <a:accent5>
        <a:srgbClr val="ABEED0"/>
      </a:accent5>
      <a:accent6>
        <a:srgbClr val="2D2D8A"/>
      </a:accent6>
      <a:hlink>
        <a:srgbClr val="009999"/>
      </a:hlink>
      <a:folHlink>
        <a:srgbClr val="99CC00"/>
      </a:folHlink>
    </a:clrScheme>
    <a:fontScheme name="Blends">
      <a:majorFont>
        <a:latin typeface="Tahoma"/>
        <a:ea typeface="ヒラギノ角ゴ ProN W3"/>
        <a:cs typeface="ヒラギノ角ゴ ProN W3"/>
      </a:majorFont>
      <a:minorFont>
        <a:latin typeface="Tahom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Blend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mp; Bullets copy 1">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Bullets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hoto - 3 Up">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3 Up">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4 Up">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4 Up">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4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2 Up Landscape">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2 Up Landscape">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2 Up Landscap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2 Up Portrait &amp; Landscape">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2 Up Portrait &amp; Landscape">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2 Up Portrait &amp; Landscap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2 Up Portrait">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2 Up Portrait">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2 Up Portra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hoto - 3 Up Portrait">
  <a:themeElements>
    <a:clrScheme name="">
      <a:dk1>
        <a:srgbClr val="000000"/>
      </a:dk1>
      <a:lt1>
        <a:srgbClr val="CCCCCC"/>
      </a:lt1>
      <a:dk2>
        <a:srgbClr val="000000"/>
      </a:dk2>
      <a:lt2>
        <a:srgbClr val="808080"/>
      </a:lt2>
      <a:accent1>
        <a:srgbClr val="BFBFBF"/>
      </a:accent1>
      <a:accent2>
        <a:srgbClr val="333399"/>
      </a:accent2>
      <a:accent3>
        <a:srgbClr val="E2E2E2"/>
      </a:accent3>
      <a:accent4>
        <a:srgbClr val="000000"/>
      </a:accent4>
      <a:accent5>
        <a:srgbClr val="DCDCDC"/>
      </a:accent5>
      <a:accent6>
        <a:srgbClr val="2D2D8A"/>
      </a:accent6>
      <a:hlink>
        <a:srgbClr val="009999"/>
      </a:hlink>
      <a:folHlink>
        <a:srgbClr val="99CC00"/>
      </a:folHlink>
    </a:clrScheme>
    <a:fontScheme name="Photo - 3 Up Portrait">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16E1A7"/>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Photo - 3 Up Portra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4754</TotalTime>
  <Pages>0</Pages>
  <Words>2208</Words>
  <Characters>0</Characters>
  <Application>Microsoft Macintosh PowerPoint</Application>
  <PresentationFormat>On-screen Show (4:3)</PresentationFormat>
  <Lines>0</Lines>
  <Paragraphs>340</Paragraphs>
  <Slides>32</Slides>
  <Notes>7</Notes>
  <HiddenSlides>0</HiddenSlides>
  <MMClips>0</MMClips>
  <ScaleCrop>false</ScaleCrop>
  <HeadingPairs>
    <vt:vector size="6" baseType="variant">
      <vt:variant>
        <vt:lpstr>Fonts Used</vt:lpstr>
      </vt:variant>
      <vt:variant>
        <vt:i4>15</vt:i4>
      </vt:variant>
      <vt:variant>
        <vt:lpstr>Theme</vt:lpstr>
      </vt:variant>
      <vt:variant>
        <vt:i4>25</vt:i4>
      </vt:variant>
      <vt:variant>
        <vt:lpstr>Slide Titles</vt:lpstr>
      </vt:variant>
      <vt:variant>
        <vt:i4>32</vt:i4>
      </vt:variant>
    </vt:vector>
  </HeadingPairs>
  <TitlesOfParts>
    <vt:vector size="72" baseType="lpstr">
      <vt:lpstr>Arial Rounded MT Bold</vt:lpstr>
      <vt:lpstr>Avenir Book</vt:lpstr>
      <vt:lpstr>Baskerville</vt:lpstr>
      <vt:lpstr>Calibri</vt:lpstr>
      <vt:lpstr>Cambria Math</vt:lpstr>
      <vt:lpstr>cmmi10</vt:lpstr>
      <vt:lpstr>cmr10</vt:lpstr>
      <vt:lpstr>Helvetica Neue</vt:lpstr>
      <vt:lpstr>Helvetica Neue Light</vt:lpstr>
      <vt:lpstr>ＭＳ Ｐゴシック</vt:lpstr>
      <vt:lpstr>Tahoma</vt:lpstr>
      <vt:lpstr>Times New Roman</vt:lpstr>
      <vt:lpstr>Wingdings</vt:lpstr>
      <vt:lpstr>ヒラギノ明朝 ProN W3</vt:lpstr>
      <vt:lpstr>ヒラギノ角ゴ ProN W3</vt:lpstr>
      <vt:lpstr>Title &amp; Subtitle</vt:lpstr>
      <vt:lpstr>Title &amp; Bullets</vt:lpstr>
      <vt:lpstr>Title &amp; Bullets copy 1</vt:lpstr>
      <vt:lpstr>Photo - 3 Up</vt:lpstr>
      <vt:lpstr>Photo - 4 Up</vt:lpstr>
      <vt:lpstr>Photo - 2 Up Landscape</vt:lpstr>
      <vt:lpstr>Photo - 2 Up Portrait &amp; Landscape</vt:lpstr>
      <vt:lpstr>Photo - 2 Up Portrait</vt:lpstr>
      <vt:lpstr>Photo - 3 Up Portrait</vt:lpstr>
      <vt:lpstr>Photo - Big</vt:lpstr>
      <vt:lpstr>Title, Bullets &amp; Photo</vt:lpstr>
      <vt:lpstr>1_Title &amp; Subtitle</vt:lpstr>
      <vt:lpstr>Title &amp; Bullets - Left</vt:lpstr>
      <vt:lpstr>Title &amp; Bullets - Right</vt:lpstr>
      <vt:lpstr>Bullets</vt:lpstr>
      <vt:lpstr>Title - Top</vt:lpstr>
      <vt:lpstr>Title &amp; Bullets - 2 Column</vt:lpstr>
      <vt:lpstr>Blank</vt:lpstr>
      <vt:lpstr>Photo - Vertical</vt:lpstr>
      <vt:lpstr>Blends</vt:lpstr>
      <vt:lpstr>Title - Center</vt:lpstr>
      <vt:lpstr>Title &amp; Bullets copy</vt:lpstr>
      <vt:lpstr>Photo - Horizontal</vt:lpstr>
      <vt:lpstr>1_Title &amp; Bullets</vt:lpstr>
      <vt:lpstr>1_Blends</vt:lpstr>
      <vt:lpstr>Periodic task scheduling</vt:lpstr>
      <vt:lpstr>The earliest deadline first policy</vt:lpstr>
      <vt:lpstr>Why not analyze task interference as we did with DM?</vt:lpstr>
      <vt:lpstr>EDF and processor demand</vt:lpstr>
      <vt:lpstr>EDF and processor demand</vt:lpstr>
      <vt:lpstr>EDF and processor demand</vt:lpstr>
      <vt:lpstr>Processor demand</vt:lpstr>
      <vt:lpstr>Processor demand</vt:lpstr>
      <vt:lpstr>Processor demand</vt:lpstr>
      <vt:lpstr>Processor demand</vt:lpstr>
      <vt:lpstr>Processor demand criterion</vt:lpstr>
      <vt:lpstr>Example using processor demand</vt:lpstr>
      <vt:lpstr>Example using processor demand</vt:lpstr>
      <vt:lpstr>Example using processor demand</vt:lpstr>
      <vt:lpstr>Example using processor demand</vt:lpstr>
      <vt:lpstr>Topics covered so far</vt:lpstr>
      <vt:lpstr>RM vs. EDF: Judgement Day</vt:lpstr>
      <vt:lpstr>Common misconceptions</vt:lpstr>
      <vt:lpstr>Debunking the Myths</vt:lpstr>
      <vt:lpstr>Implementation Cost</vt:lpstr>
      <vt:lpstr>Implementation Cost</vt:lpstr>
      <vt:lpstr>Implementation Cost</vt:lpstr>
      <vt:lpstr>Runtime Cost</vt:lpstr>
      <vt:lpstr>Context Switching Cost: Interesting Phenomenon</vt:lpstr>
      <vt:lpstr>Predictability and Stability: Permanent Overload</vt:lpstr>
      <vt:lpstr>Predictability and Stability: Permanent Overload</vt:lpstr>
      <vt:lpstr>Predictability and Stability: Permanent Overload</vt:lpstr>
      <vt:lpstr>A deadline miss in EDF can be dangerous</vt:lpstr>
      <vt:lpstr>Predictability and Stability: Transient Overload</vt:lpstr>
      <vt:lpstr>Handling aperiodic work</vt:lpstr>
      <vt:lpstr>More on RM</vt:lpstr>
      <vt:lpstr>Lecture summary</vt:lpstr>
    </vt:vector>
  </TitlesOfParts>
  <Manager/>
  <Company>UBC</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Processor Demand Criterion for EDF</dc:title>
  <dc:subject>EECE 494</dc:subject>
  <dc:creator>Sathish Gopalakrishnan</dc:creator>
  <cp:keywords/>
  <dc:description/>
  <cp:lastModifiedBy>Bader Alahmad</cp:lastModifiedBy>
  <cp:revision>125</cp:revision>
  <cp:lastPrinted>2018-01-30T18:46:13Z</cp:lastPrinted>
  <dcterms:created xsi:type="dcterms:W3CDTF">2012-09-21T04:22:17Z</dcterms:created>
  <dcterms:modified xsi:type="dcterms:W3CDTF">2018-02-06T18:19:23Z</dcterms:modified>
  <cp:category/>
</cp:coreProperties>
</file>